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8"/>
  </p:notesMasterIdLst>
  <p:sldIdLst>
    <p:sldId id="256" r:id="rId2"/>
    <p:sldId id="259" r:id="rId3"/>
    <p:sldId id="264" r:id="rId4"/>
    <p:sldId id="387" r:id="rId5"/>
    <p:sldId id="272" r:id="rId6"/>
    <p:sldId id="280" r:id="rId7"/>
    <p:sldId id="388" r:id="rId8"/>
    <p:sldId id="389" r:id="rId9"/>
    <p:sldId id="334" r:id="rId10"/>
    <p:sldId id="282" r:id="rId11"/>
    <p:sldId id="283" r:id="rId12"/>
    <p:sldId id="284" r:id="rId13"/>
    <p:sldId id="292" r:id="rId14"/>
    <p:sldId id="293" r:id="rId15"/>
    <p:sldId id="298" r:id="rId16"/>
    <p:sldId id="294" r:id="rId17"/>
    <p:sldId id="295" r:id="rId18"/>
    <p:sldId id="307" r:id="rId19"/>
    <p:sldId id="308" r:id="rId20"/>
    <p:sldId id="291" r:id="rId21"/>
    <p:sldId id="271" r:id="rId22"/>
    <p:sldId id="278" r:id="rId23"/>
    <p:sldId id="322" r:id="rId24"/>
    <p:sldId id="354" r:id="rId25"/>
    <p:sldId id="355" r:id="rId26"/>
    <p:sldId id="390" r:id="rId27"/>
    <p:sldId id="359" r:id="rId28"/>
    <p:sldId id="364" r:id="rId29"/>
    <p:sldId id="366" r:id="rId30"/>
    <p:sldId id="367" r:id="rId31"/>
    <p:sldId id="382" r:id="rId32"/>
    <p:sldId id="395" r:id="rId33"/>
    <p:sldId id="266" r:id="rId34"/>
    <p:sldId id="391" r:id="rId35"/>
    <p:sldId id="392" r:id="rId36"/>
    <p:sldId id="394"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8"/>
    <p:restoredTop sz="93192"/>
  </p:normalViewPr>
  <p:slideViewPr>
    <p:cSldViewPr snapToGrid="0" snapToObjects="1">
      <p:cViewPr varScale="1">
        <p:scale>
          <a:sx n="284" d="100"/>
          <a:sy n="284" d="100"/>
        </p:scale>
        <p:origin x="432"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bcfa4d81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bcfa4d81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it do so? By using graphs and sessions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bcfa4d819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bcfa4d819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bcfa4d819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bcfa4d819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bcfa4d819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bcfa4d819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dfad3471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dfad3471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 sessions deal with memory allocation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a6bfb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a6bfb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1a6bfb1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1a6bfb1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df700e686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df700e68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Should i keep this or nah?</a:t>
            </a:r>
            <a:endParaRPr/>
          </a:p>
          <a:p>
            <a:pPr marL="0" lvl="0" indent="0" algn="l" rtl="0">
              <a:spcBef>
                <a:spcPts val="0"/>
              </a:spcBef>
              <a:spcAft>
                <a:spcPts val="0"/>
              </a:spcAft>
              <a:buNone/>
            </a:pPr>
            <a:endParaRPr/>
          </a:p>
          <a:p>
            <a:pPr marL="0" lvl="0" indent="0" algn="l" rtl="0">
              <a:spcBef>
                <a:spcPts val="0"/>
              </a:spcBef>
              <a:spcAft>
                <a:spcPts val="0"/>
              </a:spcAft>
              <a:buNone/>
            </a:pPr>
            <a:r>
              <a:rPr lang="en"/>
              <a:t>Not sure it adds much that isn’t already in the slides -straka</a:t>
            </a:r>
            <a:endParaRPr/>
          </a:p>
        </p:txBody>
      </p:sp>
    </p:spTree>
    <p:extLst>
      <p:ext uri="{BB962C8B-B14F-4D97-AF65-F5344CB8AC3E}">
        <p14:creationId xmlns:p14="http://schemas.microsoft.com/office/powerpoint/2010/main" val="99623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cb222212c3f275d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cb222212c3f275d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44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cb222212c3f275d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4cb222212c3f275d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https://www.tensorflow.org/api_docs/python/tf/DType</a:t>
            </a:r>
            <a:endParaRPr/>
          </a:p>
        </p:txBody>
      </p:sp>
    </p:spTree>
    <p:extLst>
      <p:ext uri="{BB962C8B-B14F-4D97-AF65-F5344CB8AC3E}">
        <p14:creationId xmlns:p14="http://schemas.microsoft.com/office/powerpoint/2010/main" val="3951249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af9845f3a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af9845f3a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bd9898b6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bd9898b6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619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bfb21316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bfb21316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You’ll often see use of tf.truncated_normal() instead of tf.random_normal(), as it doesn’t create any values more than two standard deviations away from its mean.</a:t>
            </a:r>
            <a:endParaRPr/>
          </a:p>
        </p:txBody>
      </p:sp>
    </p:spTree>
    <p:extLst>
      <p:ext uri="{BB962C8B-B14F-4D97-AF65-F5344CB8AC3E}">
        <p14:creationId xmlns:p14="http://schemas.microsoft.com/office/powerpoint/2010/main" val="1454638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beedf50eb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beedf50e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2512006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bd9898b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bd9898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537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cb222212c3f275d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cb222212c3f275d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287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cb222212c3f275d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cb222212c3f275d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249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ee508db2e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ee508db2e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918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bdcd6bd2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bdcd6bd2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594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bfb21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bfb2131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session will look at the graph, trying to think: hmm, how can I get the value of a, then it computes all the nodes that leads to a.</a:t>
            </a:r>
            <a:endParaRPr/>
          </a:p>
        </p:txBody>
      </p:sp>
    </p:spTree>
    <p:extLst>
      <p:ext uri="{BB962C8B-B14F-4D97-AF65-F5344CB8AC3E}">
        <p14:creationId xmlns:p14="http://schemas.microsoft.com/office/powerpoint/2010/main" val="1846779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cb222212c3f275d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cb222212c3f275d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When you have a large graph and just want to test out certain parts, you can provide dummy values so TensorFlow won’t waste time doing unnecessary computations.</a:t>
            </a:r>
            <a:endParaRPr/>
          </a:p>
        </p:txBody>
      </p:sp>
    </p:spTree>
    <p:extLst>
      <p:ext uri="{BB962C8B-B14F-4D97-AF65-F5344CB8AC3E}">
        <p14:creationId xmlns:p14="http://schemas.microsoft.com/office/powerpoint/2010/main" val="2026615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dfad3471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dfad3471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bfea8a10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bfea8a10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from GitHub</a:t>
            </a:r>
            <a:endParaRPr/>
          </a:p>
        </p:txBody>
      </p:sp>
    </p:spTree>
    <p:extLst>
      <p:ext uri="{BB962C8B-B14F-4D97-AF65-F5344CB8AC3E}">
        <p14:creationId xmlns:p14="http://schemas.microsoft.com/office/powerpoint/2010/main" val="3421275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926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df7a433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df7a433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8705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df7a433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df7a433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6693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df7a433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df7a433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55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bcfa4d81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bcfa4d81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bcfa4d8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bcfa4d8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bcfa4d8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bcfa4d8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071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bcfa4d8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bcfa4d8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07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bf2cc2b4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bf2cc2b4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bcfa4d81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bcfa4d81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B9F8-3B2F-1A47-82A9-7143384699F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55D6002-0CF7-034E-9B65-5CE65AABF95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DA53102-9E18-444D-BF83-FFDB16D62B5A}"/>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5" name="Footer Placeholder 4">
            <a:extLst>
              <a:ext uri="{FF2B5EF4-FFF2-40B4-BE49-F238E27FC236}">
                <a16:creationId xmlns:a16="http://schemas.microsoft.com/office/drawing/2014/main" id="{787E9B44-488A-8644-8FF2-F502B154C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03353-62B6-0346-B691-606E9F1D17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0335233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8E07-8A2F-F047-84D7-DDF8B54777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ED777-ACC9-4D46-AB21-CF445C4C81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E5ECCE-6ACA-D342-82C6-660E62EBBB56}"/>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5" name="Footer Placeholder 4">
            <a:extLst>
              <a:ext uri="{FF2B5EF4-FFF2-40B4-BE49-F238E27FC236}">
                <a16:creationId xmlns:a16="http://schemas.microsoft.com/office/drawing/2014/main" id="{A6494B24-9D4B-1C42-B345-F74E1129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41521-E856-7C46-8A46-D8D488D5AE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826757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CBE10-6965-CC4D-940E-E4765104C82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F6D79F-A520-A849-B020-0A8881D8B8E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7129E-0288-1642-B35A-8C3D8DA3328F}"/>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5" name="Footer Placeholder 4">
            <a:extLst>
              <a:ext uri="{FF2B5EF4-FFF2-40B4-BE49-F238E27FC236}">
                <a16:creationId xmlns:a16="http://schemas.microsoft.com/office/drawing/2014/main" id="{D29B5A9A-AFBF-3F4E-9AA8-5E6944324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0E9ECE-BB0F-2149-88D6-CC31F7D838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134904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19131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793E3-FF8B-884E-8558-C3EC0A3809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729C8D-C267-3845-A777-72165C6FA95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1A7DF-D6D3-774E-8D52-5243C54B309F}"/>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5" name="Footer Placeholder 4">
            <a:extLst>
              <a:ext uri="{FF2B5EF4-FFF2-40B4-BE49-F238E27FC236}">
                <a16:creationId xmlns:a16="http://schemas.microsoft.com/office/drawing/2014/main" id="{889C26E2-5C29-D44B-836D-70E9DDFD0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B2135-9058-3A46-9E01-C29FC1C91C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2346887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3211-D4C9-DA4B-A64E-E01876B2EC5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E9E2009-A043-8C44-8E3A-DA5BF2A7C65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5F1EC2-1C9D-6944-A65B-F96F060CD9DD}"/>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5" name="Footer Placeholder 4">
            <a:extLst>
              <a:ext uri="{FF2B5EF4-FFF2-40B4-BE49-F238E27FC236}">
                <a16:creationId xmlns:a16="http://schemas.microsoft.com/office/drawing/2014/main" id="{A8E780E4-ABEA-6E4E-A70E-124F6020D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A0289-3E2D-8744-860D-BD152CBF67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2993436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C398-A67E-7D42-BDE6-6989ED5FE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7C94E7-29DC-BF4C-8B34-A9C2CEE685C4}"/>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F68352-CFA9-724D-8234-D184EF639D4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B3ACDB-29FE-EA44-9760-A7A0E1B3A865}"/>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6" name="Footer Placeholder 5">
            <a:extLst>
              <a:ext uri="{FF2B5EF4-FFF2-40B4-BE49-F238E27FC236}">
                <a16:creationId xmlns:a16="http://schemas.microsoft.com/office/drawing/2014/main" id="{C49EB8D0-0269-7745-851F-431919F05E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F7DC7E-C8AE-F54B-8A86-7E1BDB5C11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1193422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9BF9-1BF9-FE40-8DF7-B590DEEF9D6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BFE28B-1D99-B847-91AB-78EEBFAE34F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0DCB49D-CC32-4D4E-B1EB-3C23CB5FFC80}"/>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E74FA-B4C9-1B42-8D62-E04402B9F4C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AD8048AA-8C2C-BE48-BF7B-E84E60D2557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CD418D-D005-BD48-A08A-F0576F63F1A0}"/>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8" name="Footer Placeholder 7">
            <a:extLst>
              <a:ext uri="{FF2B5EF4-FFF2-40B4-BE49-F238E27FC236}">
                <a16:creationId xmlns:a16="http://schemas.microsoft.com/office/drawing/2014/main" id="{3C19B2A3-FE81-2F46-90B0-16D7173E3D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0DEDDE-433C-8A4C-A0E2-AE96947A0D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5115671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67795-420B-3942-AFA1-E9ED7E07EE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3FCFD8-F0A1-334C-979C-833E0D6BC7CD}"/>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4" name="Footer Placeholder 3">
            <a:extLst>
              <a:ext uri="{FF2B5EF4-FFF2-40B4-BE49-F238E27FC236}">
                <a16:creationId xmlns:a16="http://schemas.microsoft.com/office/drawing/2014/main" id="{209C6340-4271-FE4A-8FC9-7205748C33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8C91A5-66CB-284B-B472-4C15B4CF1EC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6439445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5D5A2-15F5-B14B-966F-F60FC2DFF86E}"/>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3" name="Footer Placeholder 2">
            <a:extLst>
              <a:ext uri="{FF2B5EF4-FFF2-40B4-BE49-F238E27FC236}">
                <a16:creationId xmlns:a16="http://schemas.microsoft.com/office/drawing/2014/main" id="{300CFFB7-78DC-0A49-9543-9EED257F3D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D163F3-A60A-2D4E-8B7B-7E7F53522F2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0944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26FD-0400-EB46-80E4-F3B52214558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8665A96-2B9A-5849-A542-57F5EBC63AB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8EEACD-4AD0-F242-8770-DBAA6DFBB06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A19B6BA-B81F-724A-A4A5-0E25CF2106BC}"/>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6" name="Footer Placeholder 5">
            <a:extLst>
              <a:ext uri="{FF2B5EF4-FFF2-40B4-BE49-F238E27FC236}">
                <a16:creationId xmlns:a16="http://schemas.microsoft.com/office/drawing/2014/main" id="{95025528-9A8F-C44B-9D65-FFB11AE3B7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9A2B9-2D0F-1145-A56D-8B90747CC4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876065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31CF-ED44-D947-81EF-D3BDE03D22F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2BE0104-CD7C-8947-841C-EC79F3E33A5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9F2366D-4278-024B-9F1D-A5FB818BEA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00C9162-63DD-6F49-9C68-089E947F88AD}"/>
              </a:ext>
            </a:extLst>
          </p:cNvPr>
          <p:cNvSpPr>
            <a:spLocks noGrp="1"/>
          </p:cNvSpPr>
          <p:nvPr>
            <p:ph type="dt" sz="half" idx="10"/>
          </p:nvPr>
        </p:nvSpPr>
        <p:spPr/>
        <p:txBody>
          <a:bodyPr/>
          <a:lstStyle/>
          <a:p>
            <a:fld id="{C7FA9897-F883-4E4B-9953-0B08E6A472D4}" type="datetimeFigureOut">
              <a:rPr lang="en-US" smtClean="0"/>
              <a:t>10/10/18</a:t>
            </a:fld>
            <a:endParaRPr lang="en-US"/>
          </a:p>
        </p:txBody>
      </p:sp>
      <p:sp>
        <p:nvSpPr>
          <p:cNvPr id="6" name="Footer Placeholder 5">
            <a:extLst>
              <a:ext uri="{FF2B5EF4-FFF2-40B4-BE49-F238E27FC236}">
                <a16:creationId xmlns:a16="http://schemas.microsoft.com/office/drawing/2014/main" id="{62D4D536-A1CA-D24D-9055-104430FFF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25A94-1E91-C34A-A306-13AEA6D18ED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40723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60D871-A501-5641-9C5F-BB74CB9AF72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30E25A-CE6A-F742-AC46-CDC1EB0C73F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11D4B-F3FC-CB49-8612-5B126DC3DA3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FA9897-F883-4E4B-9953-0B08E6A472D4}" type="datetimeFigureOut">
              <a:rPr lang="en-US" smtClean="0"/>
              <a:t>10/10/18</a:t>
            </a:fld>
            <a:endParaRPr lang="en-US"/>
          </a:p>
        </p:txBody>
      </p:sp>
      <p:sp>
        <p:nvSpPr>
          <p:cNvPr id="5" name="Footer Placeholder 4">
            <a:extLst>
              <a:ext uri="{FF2B5EF4-FFF2-40B4-BE49-F238E27FC236}">
                <a16:creationId xmlns:a16="http://schemas.microsoft.com/office/drawing/2014/main" id="{F0D086F4-3EF4-2F49-A87E-38CB77D2F32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FB463D-E219-254F-A475-7B873EEB971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147774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tensorflow.org/tutorials/" TargetMode="External"/><Relationship Id="rId7"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modelzoo.co/framework/tensorflow" TargetMode="External"/><Relationship Id="rId5" Type="http://schemas.openxmlformats.org/officeDocument/2006/relationships/hyperlink" Target="http://web.stanford.edu/class/cs20si/" TargetMode="External"/><Relationship Id="rId4" Type="http://schemas.openxmlformats.org/officeDocument/2006/relationships/hyperlink" Target="http://web.stanford.edu/class/cs20si/index.html"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mailto:kk3671@rit.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tensorflow.org/api_docs/python/tf/Tensor"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tensorflow.org/api_docs/python/tf/Variabl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024606" y="843942"/>
            <a:ext cx="6550225" cy="1036500"/>
          </a:xfrm>
          <a:prstGeom prst="rect">
            <a:avLst/>
          </a:prstGeom>
        </p:spPr>
        <p:txBody>
          <a:bodyPr spcFirstLastPara="1" wrap="square" lIns="91425" tIns="91425" rIns="91425" bIns="91425" anchor="b" anchorCtr="0">
            <a:noAutofit/>
          </a:bodyPr>
          <a:lstStyle/>
          <a:p>
            <a:pPr lvl="0">
              <a:spcBef>
                <a:spcPts val="0"/>
              </a:spcBef>
            </a:pPr>
            <a:r>
              <a:rPr lang="en" dirty="0">
                <a:solidFill>
                  <a:srgbClr val="C00000"/>
                </a:solidFill>
                <a:latin typeface="Calibri" panose="020F0502020204030204" pitchFamily="34" charset="0"/>
                <a:ea typeface="Georgia"/>
                <a:cs typeface="Calibri" panose="020F0502020204030204" pitchFamily="34" charset="0"/>
                <a:sym typeface="Georgia"/>
              </a:rPr>
              <a:t>TensorFlow </a:t>
            </a:r>
            <a:r>
              <a:rPr lang="en-US" sz="4800" dirty="0">
                <a:solidFill>
                  <a:srgbClr val="C00000"/>
                </a:solidFill>
                <a:latin typeface="Calibri" panose="020F0502020204030204" pitchFamily="34" charset="0"/>
                <a:ea typeface="Georgia"/>
                <a:cs typeface="Calibri" panose="020F0502020204030204" pitchFamily="34" charset="0"/>
                <a:sym typeface="Georgia"/>
              </a:rPr>
              <a:t>Tutorials</a:t>
            </a:r>
            <a:endParaRPr dirty="0">
              <a:solidFill>
                <a:srgbClr val="C00000"/>
              </a:solidFill>
              <a:latin typeface="Calibri" panose="020F0502020204030204" pitchFamily="34" charset="0"/>
              <a:ea typeface="Georgia"/>
              <a:cs typeface="Calibri" panose="020F0502020204030204" pitchFamily="34" charset="0"/>
              <a:sym typeface="Georgia"/>
            </a:endParaRPr>
          </a:p>
        </p:txBody>
      </p:sp>
      <p:sp>
        <p:nvSpPr>
          <p:cNvPr id="55" name="Google Shape;55;p13"/>
          <p:cNvSpPr txBox="1">
            <a:spLocks noGrp="1"/>
          </p:cNvSpPr>
          <p:nvPr>
            <p:ph type="subTitle" idx="1"/>
          </p:nvPr>
        </p:nvSpPr>
        <p:spPr>
          <a:xfrm>
            <a:off x="274378" y="2326101"/>
            <a:ext cx="8520600" cy="23521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1800" dirty="0">
              <a:latin typeface="Calibri" panose="020F0502020204030204" pitchFamily="34" charset="0"/>
              <a:ea typeface="Georgia"/>
              <a:cs typeface="Calibri" panose="020F0502020204030204" pitchFamily="34" charset="0"/>
              <a:sym typeface="Georgia"/>
            </a:endParaRPr>
          </a:p>
          <a:p>
            <a:pPr marL="0" lvl="0" indent="0" algn="ctr" rtl="0">
              <a:spcBef>
                <a:spcPts val="0"/>
              </a:spcBef>
              <a:spcAft>
                <a:spcPts val="0"/>
              </a:spcAft>
              <a:buNone/>
            </a:pPr>
            <a:endParaRPr lang="en-US" dirty="0">
              <a:latin typeface="Calibri" panose="020F0502020204030204" pitchFamily="34" charset="0"/>
              <a:ea typeface="Georgia"/>
              <a:cs typeface="Calibri" panose="020F0502020204030204" pitchFamily="34" charset="0"/>
              <a:sym typeface="Georgia"/>
            </a:endParaRPr>
          </a:p>
          <a:p>
            <a:pPr marL="0" lvl="0" indent="0" algn="ctr" rtl="0">
              <a:spcBef>
                <a:spcPts val="0"/>
              </a:spcBef>
              <a:spcAft>
                <a:spcPts val="0"/>
              </a:spcAft>
              <a:buNone/>
            </a:pPr>
            <a:r>
              <a:rPr lang="en-US" dirty="0">
                <a:latin typeface="Calibri" panose="020F0502020204030204" pitchFamily="34" charset="0"/>
                <a:ea typeface="Georgia"/>
                <a:cs typeface="Calibri" panose="020F0502020204030204" pitchFamily="34" charset="0"/>
                <a:sym typeface="Georgia"/>
              </a:rPr>
              <a:t>Kishan KC</a:t>
            </a:r>
          </a:p>
          <a:p>
            <a:pPr marL="0" lvl="0" indent="0" algn="ctr" rtl="0">
              <a:spcBef>
                <a:spcPts val="0"/>
              </a:spcBef>
              <a:spcAft>
                <a:spcPts val="0"/>
              </a:spcAft>
              <a:buNone/>
            </a:pPr>
            <a:r>
              <a:rPr lang="en-US" sz="1800" dirty="0">
                <a:latin typeface="Calibri" panose="020F0502020204030204" pitchFamily="34" charset="0"/>
                <a:ea typeface="Georgia"/>
                <a:cs typeface="Calibri" panose="020F0502020204030204" pitchFamily="34" charset="0"/>
                <a:sym typeface="Georgia"/>
              </a:rPr>
              <a:t>Oct 10, 2018</a:t>
            </a:r>
          </a:p>
          <a:p>
            <a:pPr marL="0" lvl="0" indent="0" algn="ctr" rtl="0">
              <a:spcBef>
                <a:spcPts val="0"/>
              </a:spcBef>
              <a:spcAft>
                <a:spcPts val="0"/>
              </a:spcAft>
              <a:buNone/>
            </a:pPr>
            <a:endParaRPr lang="en-US" dirty="0">
              <a:latin typeface="Calibri" panose="020F0502020204030204" pitchFamily="34" charset="0"/>
              <a:ea typeface="Georgia"/>
              <a:cs typeface="Calibri" panose="020F0502020204030204" pitchFamily="34" charset="0"/>
              <a:sym typeface="Georgia"/>
            </a:endParaRPr>
          </a:p>
          <a:p>
            <a:pPr lvl="0">
              <a:spcBef>
                <a:spcPts val="0"/>
              </a:spcBef>
            </a:pPr>
            <a:r>
              <a:rPr lang="en-US" sz="1800" dirty="0">
                <a:latin typeface="Calibri" panose="020F0502020204030204" pitchFamily="34" charset="0"/>
                <a:ea typeface="Georgia"/>
                <a:cs typeface="Calibri" panose="020F0502020204030204" pitchFamily="34" charset="0"/>
                <a:sym typeface="Georgia"/>
              </a:rPr>
              <a:t>Slides compiled from </a:t>
            </a:r>
          </a:p>
          <a:p>
            <a:pPr lvl="0">
              <a:spcBef>
                <a:spcPts val="0"/>
              </a:spcBef>
            </a:pPr>
            <a:r>
              <a:rPr lang="en-US" dirty="0">
                <a:latin typeface="Calibri" panose="020F0502020204030204" pitchFamily="34" charset="0"/>
                <a:cs typeface="Calibri" panose="020F0502020204030204" pitchFamily="34" charset="0"/>
              </a:rPr>
              <a:t>CS 20:  TensorFlow for Deep Learning Research</a:t>
            </a:r>
          </a:p>
          <a:p>
            <a:pPr lvl="0">
              <a:spcBef>
                <a:spcPts val="0"/>
              </a:spcBef>
            </a:pPr>
            <a:r>
              <a:rPr lang="en-US" dirty="0">
                <a:latin typeface="Calibri" panose="020F0502020204030204" pitchFamily="34" charset="0"/>
                <a:cs typeface="Calibri" panose="020F0502020204030204" pitchFamily="34" charset="0"/>
              </a:rPr>
              <a:t> Stanford University</a:t>
            </a:r>
            <a:endParaRPr sz="1800" dirty="0">
              <a:latin typeface="Calibri" panose="020F0502020204030204" pitchFamily="34" charset="0"/>
              <a:ea typeface="Georgia"/>
              <a:cs typeface="Calibri" panose="020F0502020204030204" pitchFamily="34" charset="0"/>
              <a:sym typeface="Georgia"/>
            </a:endParaRPr>
          </a:p>
        </p:txBody>
      </p:sp>
      <p:pic>
        <p:nvPicPr>
          <p:cNvPr id="2" name="Picture 1">
            <a:extLst>
              <a:ext uri="{FF2B5EF4-FFF2-40B4-BE49-F238E27FC236}">
                <a16:creationId xmlns:a16="http://schemas.microsoft.com/office/drawing/2014/main" id="{4E44074B-2708-CA41-A94C-2E89F8634B80}"/>
              </a:ext>
            </a:extLst>
          </p:cNvPr>
          <p:cNvPicPr>
            <a:picLocks noChangeAspect="1"/>
          </p:cNvPicPr>
          <p:nvPr/>
        </p:nvPicPr>
        <p:blipFill>
          <a:blip r:embed="rId3"/>
          <a:stretch>
            <a:fillRect/>
          </a:stretch>
        </p:blipFill>
        <p:spPr>
          <a:xfrm>
            <a:off x="453143" y="645284"/>
            <a:ext cx="1680817" cy="16808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ctrTitle"/>
          </p:nvPr>
        </p:nvSpPr>
        <p:spPr>
          <a:xfrm>
            <a:off x="0" y="0"/>
            <a:ext cx="9144000" cy="816785"/>
          </a:xfrm>
          <a:prstGeom prst="rect">
            <a:avLst/>
          </a:prstGeom>
        </p:spPr>
        <p:txBody>
          <a:bodyPr spcFirstLastPara="1" vert="horz" wrap="square" lIns="91425" tIns="91425" rIns="91425" bIns="91425" rtlCol="0" anchor="t" anchorCtr="0">
            <a:noAutofit/>
          </a:bodyPr>
          <a:lstStyle/>
          <a:p>
            <a:pPr>
              <a:spcBef>
                <a:spcPts val="0"/>
              </a:spcBef>
              <a:buSzPts val="2800"/>
            </a:pPr>
            <a:r>
              <a:rPr lang="en" sz="3600" b="1" dirty="0">
                <a:solidFill>
                  <a:srgbClr val="C00000"/>
                </a:solidFill>
                <a:latin typeface="Calibri" panose="020F0502020204030204" pitchFamily="34" charset="0"/>
                <a:cs typeface="Calibri" panose="020F0502020204030204" pitchFamily="34" charset="0"/>
                <a:sym typeface="Georgia"/>
              </a:rPr>
              <a:t>Graphs and Sessions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254" name="Google Shape;254;p39"/>
          <p:cNvSpPr txBox="1">
            <a:spLocks noGrp="1"/>
          </p:cNvSpPr>
          <p:nvPr>
            <p:ph type="sldNum" sz="quarter" idx="12"/>
          </p:nvPr>
        </p:nvSpPr>
        <p:spPr>
          <a:xfrm>
            <a:off x="7045778" y="4823247"/>
            <a:ext cx="2057400" cy="27384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10</a:t>
            </a:fld>
            <a:endParaRPr dirty="0">
              <a:solidFill>
                <a:schemeClr val="tx1"/>
              </a:solidFill>
            </a:endParaRPr>
          </a:p>
        </p:txBody>
      </p:sp>
      <p:pic>
        <p:nvPicPr>
          <p:cNvPr id="4" name="Picture 3">
            <a:extLst>
              <a:ext uri="{FF2B5EF4-FFF2-40B4-BE49-F238E27FC236}">
                <a16:creationId xmlns:a16="http://schemas.microsoft.com/office/drawing/2014/main" id="{1A7287FE-781B-C145-8D73-0743DA8F9D6C}"/>
              </a:ext>
            </a:extLst>
          </p:cNvPr>
          <p:cNvPicPr>
            <a:picLocks noChangeAspect="1"/>
          </p:cNvPicPr>
          <p:nvPr/>
        </p:nvPicPr>
        <p:blipFill>
          <a:blip r:embed="rId3"/>
          <a:stretch>
            <a:fillRect/>
          </a:stretch>
        </p:blipFill>
        <p:spPr>
          <a:xfrm>
            <a:off x="3510643" y="1276237"/>
            <a:ext cx="1804589" cy="3208158"/>
          </a:xfrm>
          <a:prstGeom prst="rect">
            <a:avLst/>
          </a:prstGeom>
        </p:spPr>
      </p:pic>
      <p:sp>
        <p:nvSpPr>
          <p:cNvPr id="5" name="Google Shape;264;p40">
            <a:extLst>
              <a:ext uri="{FF2B5EF4-FFF2-40B4-BE49-F238E27FC236}">
                <a16:creationId xmlns:a16="http://schemas.microsoft.com/office/drawing/2014/main" id="{5FC1BD2A-0EFE-DF48-B0C4-0CF35B53C147}"/>
              </a:ext>
            </a:extLst>
          </p:cNvPr>
          <p:cNvSpPr txBox="1">
            <a:spLocks/>
          </p:cNvSpPr>
          <p:nvPr/>
        </p:nvSpPr>
        <p:spPr>
          <a:xfrm>
            <a:off x="0" y="4648200"/>
            <a:ext cx="4346575" cy="465138"/>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ClrTx/>
              <a:buNone/>
            </a:pPr>
            <a:r>
              <a:rPr lang="en-US" sz="1100" dirty="0">
                <a:latin typeface="Calibri" panose="020F0502020204030204" pitchFamily="34" charset="0"/>
                <a:ea typeface="Times New Roman"/>
                <a:cs typeface="Calibri" panose="020F0502020204030204" pitchFamily="34" charset="0"/>
                <a:sym typeface="Times New Roman"/>
              </a:rPr>
              <a:t>From https://</a:t>
            </a:r>
            <a:r>
              <a:rPr lang="en-US" sz="1100" dirty="0" err="1">
                <a:latin typeface="Calibri" panose="020F0502020204030204" pitchFamily="34" charset="0"/>
                <a:ea typeface="Times New Roman"/>
                <a:cs typeface="Calibri" panose="020F0502020204030204" pitchFamily="34" charset="0"/>
                <a:sym typeface="Times New Roman"/>
              </a:rPr>
              <a:t>www.tensorflow.org</a:t>
            </a:r>
            <a:endParaRPr lang="en-US" sz="1100" i="1" dirty="0">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40"/>
          <p:cNvSpPr txBox="1">
            <a:spLocks noGrp="1"/>
          </p:cNvSpPr>
          <p:nvPr>
            <p:ph type="body" idx="1"/>
          </p:nvPr>
        </p:nvSpPr>
        <p:spPr>
          <a:xfrm>
            <a:off x="311700" y="716205"/>
            <a:ext cx="8520600" cy="2981345"/>
          </a:xfrm>
          <a:prstGeom prst="rect">
            <a:avLst/>
          </a:prstGeom>
        </p:spPr>
        <p:txBody>
          <a:bodyPr spcFirstLastPara="1" wrap="square" lIns="91425" tIns="91425" rIns="91425" bIns="91425" anchor="t" anchorCtr="0">
            <a:noAutofit/>
          </a:bodyPr>
          <a:lstStyle/>
          <a:p>
            <a:pPr marL="342900">
              <a:spcAft>
                <a:spcPts val="1600"/>
              </a:spcAft>
            </a:pPr>
            <a:r>
              <a:rPr lang="en" dirty="0">
                <a:latin typeface="Calibri" panose="020F0502020204030204" pitchFamily="34" charset="0"/>
                <a:ea typeface="Georgia"/>
                <a:cs typeface="Calibri" panose="020F0502020204030204" pitchFamily="34" charset="0"/>
                <a:sym typeface="Georgia"/>
              </a:rPr>
              <a:t>Dataflow: programming model for parallel programming</a:t>
            </a:r>
          </a:p>
          <a:p>
            <a:pPr marL="342900">
              <a:spcAft>
                <a:spcPts val="1600"/>
              </a:spcAft>
            </a:pPr>
            <a:r>
              <a:rPr lang="en" dirty="0">
                <a:latin typeface="Calibri" panose="020F0502020204030204" pitchFamily="34" charset="0"/>
                <a:ea typeface="Georgia"/>
                <a:cs typeface="Calibri" panose="020F0502020204030204" pitchFamily="34" charset="0"/>
                <a:sym typeface="Georgia"/>
              </a:rPr>
              <a:t>TensorFlow </a:t>
            </a:r>
            <a:r>
              <a:rPr lang="en" dirty="0">
                <a:solidFill>
                  <a:srgbClr val="00B050"/>
                </a:solidFill>
                <a:latin typeface="Calibri" panose="020F0502020204030204" pitchFamily="34" charset="0"/>
                <a:ea typeface="Georgia"/>
                <a:cs typeface="Calibri" panose="020F0502020204030204" pitchFamily="34" charset="0"/>
                <a:sym typeface="Georgia"/>
              </a:rPr>
              <a:t>separates</a:t>
            </a:r>
            <a:r>
              <a:rPr lang="en" dirty="0">
                <a:latin typeface="Calibri" panose="020F0502020204030204" pitchFamily="34" charset="0"/>
                <a:ea typeface="Georgia"/>
                <a:cs typeface="Calibri" panose="020F0502020204030204" pitchFamily="34" charset="0"/>
                <a:sym typeface="Georgia"/>
              </a:rPr>
              <a:t> definition of computations from their execution</a:t>
            </a:r>
            <a:endParaRPr dirty="0">
              <a:latin typeface="Calibri" panose="020F0502020204030204" pitchFamily="34" charset="0"/>
              <a:ea typeface="Georgia"/>
              <a:cs typeface="Calibri" panose="020F0502020204030204" pitchFamily="34" charset="0"/>
              <a:sym typeface="Georgia"/>
            </a:endParaRPr>
          </a:p>
        </p:txBody>
      </p:sp>
      <p:sp>
        <p:nvSpPr>
          <p:cNvPr id="265" name="Google Shape;265;p40"/>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11</a:t>
            </a:fld>
            <a:endParaRPr dirty="0">
              <a:solidFill>
                <a:schemeClr val="tx1"/>
              </a:solidFill>
              <a:latin typeface="Calibri" panose="020F0502020204030204" pitchFamily="34" charset="0"/>
              <a:cs typeface="Calibri" panose="020F0502020204030204" pitchFamily="34" charset="0"/>
            </a:endParaRPr>
          </a:p>
        </p:txBody>
      </p:sp>
      <p:sp>
        <p:nvSpPr>
          <p:cNvPr id="264" name="Google Shape;264;p40"/>
          <p:cNvSpPr txBox="1">
            <a:spLocks noGrp="1"/>
          </p:cNvSpPr>
          <p:nvPr>
            <p:ph type="body" idx="4294967295"/>
          </p:nvPr>
        </p:nvSpPr>
        <p:spPr>
          <a:xfrm>
            <a:off x="0" y="4648200"/>
            <a:ext cx="4346575" cy="4651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dirty="0">
                <a:latin typeface="Calibri" panose="020F0502020204030204" pitchFamily="34" charset="0"/>
                <a:ea typeface="Times New Roman"/>
                <a:cs typeface="Calibri" panose="020F0502020204030204" pitchFamily="34" charset="0"/>
                <a:sym typeface="Times New Roman"/>
              </a:rPr>
              <a:t>Graph from </a:t>
            </a:r>
            <a:r>
              <a:rPr lang="en" sz="1100" i="1" dirty="0">
                <a:latin typeface="Calibri" panose="020F0502020204030204" pitchFamily="34" charset="0"/>
                <a:ea typeface="Times New Roman"/>
                <a:cs typeface="Calibri" panose="020F0502020204030204" pitchFamily="34" charset="0"/>
                <a:sym typeface="Times New Roman"/>
              </a:rPr>
              <a:t>TensorFlow for Machine Intelligence</a:t>
            </a:r>
            <a:endParaRPr sz="1100" i="1" dirty="0">
              <a:latin typeface="Calibri" panose="020F0502020204030204" pitchFamily="34" charset="0"/>
              <a:ea typeface="Times New Roman"/>
              <a:cs typeface="Calibri" panose="020F0502020204030204" pitchFamily="34" charset="0"/>
              <a:sym typeface="Times New Roman"/>
            </a:endParaRPr>
          </a:p>
        </p:txBody>
      </p:sp>
      <p:sp>
        <p:nvSpPr>
          <p:cNvPr id="262" name="Google Shape;262;p40"/>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pic>
        <p:nvPicPr>
          <p:cNvPr id="263" name="Google Shape;263;p40"/>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9" name="Google Shape;113;p21">
            <a:extLst>
              <a:ext uri="{FF2B5EF4-FFF2-40B4-BE49-F238E27FC236}">
                <a16:creationId xmlns:a16="http://schemas.microsoft.com/office/drawing/2014/main" id="{61AD8D3A-0CC4-4E42-8714-A469CE69AD9A}"/>
              </a:ext>
            </a:extLst>
          </p:cNvPr>
          <p:cNvSpPr txBox="1">
            <a:spLocks/>
          </p:cNvSpPr>
          <p:nvPr/>
        </p:nvSpPr>
        <p:spPr>
          <a:xfrm>
            <a:off x="0" y="0"/>
            <a:ext cx="9144000" cy="572700"/>
          </a:xfrm>
          <a:prstGeom prst="rect">
            <a:avLst/>
          </a:prstGeom>
        </p:spPr>
        <p:txBody>
          <a:bodyPr spcFirstLastPara="1" vert="horz" wrap="square" lIns="91425" tIns="91425" rIns="91425" bIns="91425" rtlCol="0" anchor="t" anchorCtr="0">
            <a:noAutofit/>
          </a:bodyPr>
          <a:lstStyle>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 dirty="0">
                <a:sym typeface="Georgia"/>
              </a:rPr>
              <a:t>Data Flow Graphs</a:t>
            </a:r>
            <a:endParaRPr lang="en-US" dirty="0">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1" name="Google Shape;271;p41"/>
          <p:cNvSpPr txBox="1">
            <a:spLocks noGrp="1"/>
          </p:cNvSpPr>
          <p:nvPr>
            <p:ph type="body" idx="1"/>
          </p:nvPr>
        </p:nvSpPr>
        <p:spPr>
          <a:xfrm>
            <a:off x="383442" y="735036"/>
            <a:ext cx="8520600" cy="236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Calibri" panose="020F0502020204030204" pitchFamily="34" charset="0"/>
                <a:ea typeface="Georgia"/>
                <a:cs typeface="Calibri" panose="020F0502020204030204" pitchFamily="34" charset="0"/>
                <a:sym typeface="Georgia"/>
              </a:rPr>
              <a:t>Phase 1: </a:t>
            </a:r>
            <a:r>
              <a:rPr lang="en" sz="2000" dirty="0">
                <a:solidFill>
                  <a:srgbClr val="00B050"/>
                </a:solidFill>
                <a:latin typeface="Calibri" panose="020F0502020204030204" pitchFamily="34" charset="0"/>
                <a:ea typeface="Georgia"/>
                <a:cs typeface="Calibri" panose="020F0502020204030204" pitchFamily="34" charset="0"/>
                <a:sym typeface="Georgia"/>
              </a:rPr>
              <a:t>assemble</a:t>
            </a:r>
            <a:r>
              <a:rPr lang="en" sz="2000" dirty="0">
                <a:latin typeface="Calibri" panose="020F0502020204030204" pitchFamily="34" charset="0"/>
                <a:ea typeface="Georgia"/>
                <a:cs typeface="Calibri" panose="020F0502020204030204" pitchFamily="34" charset="0"/>
                <a:sym typeface="Georgia"/>
              </a:rPr>
              <a:t> a graph</a:t>
            </a:r>
            <a:endParaRPr sz="2000" dirty="0">
              <a:latin typeface="Calibri" panose="020F0502020204030204" pitchFamily="34" charset="0"/>
              <a:ea typeface="Georgia"/>
              <a:cs typeface="Calibri" panose="020F0502020204030204" pitchFamily="34" charset="0"/>
              <a:sym typeface="Georgia"/>
            </a:endParaRPr>
          </a:p>
          <a:p>
            <a:pPr marL="0" lvl="0" indent="0" algn="l" rtl="0">
              <a:spcBef>
                <a:spcPts val="1600"/>
              </a:spcBef>
              <a:spcAft>
                <a:spcPts val="1600"/>
              </a:spcAft>
              <a:buNone/>
            </a:pPr>
            <a:r>
              <a:rPr lang="en" sz="2000" dirty="0">
                <a:latin typeface="Calibri" panose="020F0502020204030204" pitchFamily="34" charset="0"/>
                <a:ea typeface="Georgia"/>
                <a:cs typeface="Calibri" panose="020F0502020204030204" pitchFamily="34" charset="0"/>
                <a:sym typeface="Georgia"/>
              </a:rPr>
              <a:t>Phase 2: use a session to </a:t>
            </a:r>
            <a:r>
              <a:rPr lang="en" sz="2000" dirty="0">
                <a:solidFill>
                  <a:srgbClr val="00B050"/>
                </a:solidFill>
                <a:latin typeface="Calibri" panose="020F0502020204030204" pitchFamily="34" charset="0"/>
                <a:ea typeface="Georgia"/>
                <a:cs typeface="Calibri" panose="020F0502020204030204" pitchFamily="34" charset="0"/>
                <a:sym typeface="Georgia"/>
              </a:rPr>
              <a:t>execute</a:t>
            </a:r>
            <a:r>
              <a:rPr lang="en" sz="2000" dirty="0">
                <a:latin typeface="Calibri" panose="020F0502020204030204" pitchFamily="34" charset="0"/>
                <a:ea typeface="Georgia"/>
                <a:cs typeface="Calibri" panose="020F0502020204030204" pitchFamily="34" charset="0"/>
                <a:sym typeface="Georgia"/>
              </a:rPr>
              <a:t> operations in the graph</a:t>
            </a:r>
            <a:endParaRPr sz="2000" dirty="0">
              <a:latin typeface="Calibri" panose="020F0502020204030204" pitchFamily="34" charset="0"/>
              <a:ea typeface="Georgia"/>
              <a:cs typeface="Calibri" panose="020F0502020204030204" pitchFamily="34" charset="0"/>
              <a:sym typeface="Georgia"/>
            </a:endParaRPr>
          </a:p>
        </p:txBody>
      </p:sp>
      <p:sp>
        <p:nvSpPr>
          <p:cNvPr id="274" name="Google Shape;274;p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12</a:t>
            </a:fld>
            <a:endParaRPr dirty="0">
              <a:solidFill>
                <a:schemeClr val="tx1"/>
              </a:solidFill>
              <a:latin typeface="Calibri" panose="020F0502020204030204" pitchFamily="34" charset="0"/>
              <a:cs typeface="Calibri" panose="020F0502020204030204" pitchFamily="34" charset="0"/>
            </a:endParaRPr>
          </a:p>
        </p:txBody>
      </p:sp>
      <p:sp>
        <p:nvSpPr>
          <p:cNvPr id="275" name="Google Shape;275;p41"/>
          <p:cNvSpPr txBox="1">
            <a:spLocks noGrp="1"/>
          </p:cNvSpPr>
          <p:nvPr>
            <p:ph type="body" idx="4294967295"/>
          </p:nvPr>
        </p:nvSpPr>
        <p:spPr>
          <a:xfrm>
            <a:off x="0" y="4648200"/>
            <a:ext cx="4346575" cy="4651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latin typeface="Calibri" panose="020F0502020204030204" pitchFamily="34" charset="0"/>
                <a:ea typeface="Times New Roman"/>
                <a:cs typeface="Calibri" panose="020F0502020204030204" pitchFamily="34" charset="0"/>
                <a:sym typeface="Times New Roman"/>
              </a:rPr>
              <a:t>Graph from </a:t>
            </a:r>
            <a:r>
              <a:rPr lang="en" sz="1100" i="1">
                <a:latin typeface="Calibri" panose="020F0502020204030204" pitchFamily="34" charset="0"/>
                <a:ea typeface="Times New Roman"/>
                <a:cs typeface="Calibri" panose="020F0502020204030204" pitchFamily="34" charset="0"/>
                <a:sym typeface="Times New Roman"/>
              </a:rPr>
              <a:t>TensorFlow for Machine Intelligence</a:t>
            </a:r>
            <a:endParaRPr sz="1100">
              <a:latin typeface="Calibri" panose="020F0502020204030204" pitchFamily="34" charset="0"/>
              <a:ea typeface="Times New Roman"/>
              <a:cs typeface="Calibri" panose="020F0502020204030204" pitchFamily="34" charset="0"/>
              <a:sym typeface="Times New Roman"/>
            </a:endParaRPr>
          </a:p>
        </p:txBody>
      </p:sp>
      <p:sp>
        <p:nvSpPr>
          <p:cNvPr id="272" name="Google Shape;272;p41"/>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pic>
        <p:nvPicPr>
          <p:cNvPr id="273" name="Google Shape;273;p41"/>
          <p:cNvPicPr preferRelativeResize="0"/>
          <p:nvPr/>
        </p:nvPicPr>
        <p:blipFill>
          <a:blip r:embed="rId3">
            <a:alphaModFix/>
          </a:blip>
          <a:stretch>
            <a:fillRect/>
          </a:stretch>
        </p:blipFill>
        <p:spPr>
          <a:xfrm>
            <a:off x="1779430" y="1918686"/>
            <a:ext cx="5728624" cy="2367300"/>
          </a:xfrm>
          <a:prstGeom prst="rect">
            <a:avLst/>
          </a:prstGeom>
          <a:noFill/>
          <a:ln>
            <a:noFill/>
          </a:ln>
        </p:spPr>
      </p:pic>
      <p:sp>
        <p:nvSpPr>
          <p:cNvPr id="8" name="Google Shape;113;p21">
            <a:extLst>
              <a:ext uri="{FF2B5EF4-FFF2-40B4-BE49-F238E27FC236}">
                <a16:creationId xmlns:a16="http://schemas.microsoft.com/office/drawing/2014/main" id="{F837D98E-7E9D-9240-9B7A-CA6FC9BD5D51}"/>
              </a:ext>
            </a:extLst>
          </p:cNvPr>
          <p:cNvSpPr txBox="1">
            <a:spLocks/>
          </p:cNvSpPr>
          <p:nvPr/>
        </p:nvSpPr>
        <p:spPr>
          <a:xfrm>
            <a:off x="0" y="0"/>
            <a:ext cx="9144000" cy="5727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a:buSzPts val="2800"/>
              <a:buNone/>
            </a:lvl2pPr>
            <a:lvl3pPr>
              <a:buSzPts val="2800"/>
              <a:buNone/>
            </a:lvl3pPr>
            <a:lvl4pPr>
              <a:buSzPts val="2800"/>
              <a:buNone/>
            </a:lvl4pPr>
            <a:lvl5pPr>
              <a:buSzPts val="2800"/>
              <a:buNone/>
            </a:lvl5pPr>
            <a:lvl6pPr>
              <a:buSzPts val="2800"/>
              <a:buNone/>
            </a:lvl6pPr>
            <a:lvl7pPr>
              <a:buSzPts val="2800"/>
              <a:buNone/>
            </a:lvl7pPr>
            <a:lvl8pPr>
              <a:buSzPts val="2800"/>
              <a:buNone/>
            </a:lvl8pPr>
            <a:lvl9pPr>
              <a:buSzPts val="2800"/>
              <a:buNone/>
            </a:lvl9pPr>
          </a:lstStyle>
          <a:p>
            <a:r>
              <a:rPr lang="en" dirty="0">
                <a:sym typeface="Georgia"/>
              </a:rPr>
              <a:t>Data Flow Graphs</a:t>
            </a:r>
            <a:endParaRPr lang="en-US" dirty="0">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rPr>
              <a:t>13</a:t>
            </a:fld>
            <a:endParaRPr dirty="0">
              <a:solidFill>
                <a:schemeClr val="tx1"/>
              </a:solidFill>
            </a:endParaRPr>
          </a:p>
        </p:txBody>
      </p:sp>
      <p:sp>
        <p:nvSpPr>
          <p:cNvPr id="353" name="Google Shape;353;p49"/>
          <p:cNvSpPr txBox="1"/>
          <p:nvPr/>
        </p:nvSpPr>
        <p:spPr>
          <a:xfrm>
            <a:off x="3797873" y="3496234"/>
            <a:ext cx="1886490" cy="4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B050"/>
                </a:solidFill>
                <a:latin typeface="Calibri" panose="020F0502020204030204" pitchFamily="34" charset="0"/>
                <a:ea typeface="Times New Roman"/>
                <a:cs typeface="Calibri" panose="020F0502020204030204" pitchFamily="34" charset="0"/>
                <a:sym typeface="Times New Roman"/>
              </a:rPr>
              <a:t>Not 8, why??</a:t>
            </a:r>
            <a:endParaRPr sz="2400" b="1" dirty="0">
              <a:solidFill>
                <a:srgbClr val="00B050"/>
              </a:solidFill>
              <a:latin typeface="Calibri" panose="020F0502020204030204" pitchFamily="34" charset="0"/>
              <a:ea typeface="Times New Roman"/>
              <a:cs typeface="Calibri" panose="020F0502020204030204" pitchFamily="34" charset="0"/>
              <a:sym typeface="Times New Roman"/>
            </a:endParaRPr>
          </a:p>
        </p:txBody>
      </p:sp>
      <p:sp>
        <p:nvSpPr>
          <p:cNvPr id="10" name="Google Shape;113;p21">
            <a:extLst>
              <a:ext uri="{FF2B5EF4-FFF2-40B4-BE49-F238E27FC236}">
                <a16:creationId xmlns:a16="http://schemas.microsoft.com/office/drawing/2014/main" id="{6B11D156-CEBF-7243-9D7D-1E52F3BD2885}"/>
              </a:ext>
            </a:extLst>
          </p:cNvPr>
          <p:cNvSpPr txBox="1">
            <a:spLocks/>
          </p:cNvSpPr>
          <p:nvPr/>
        </p:nvSpPr>
        <p:spPr>
          <a:xfrm>
            <a:off x="0" y="0"/>
            <a:ext cx="9144000" cy="5727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RPr/>
            </a:defPPr>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a:buSzPts val="2800"/>
              <a:buNone/>
            </a:lvl2pPr>
            <a:lvl3pPr>
              <a:buSzPts val="2800"/>
              <a:buNone/>
            </a:lvl3pPr>
            <a:lvl4pPr>
              <a:buSzPts val="2800"/>
              <a:buNone/>
            </a:lvl4pPr>
            <a:lvl5pPr>
              <a:buSzPts val="2800"/>
              <a:buNone/>
            </a:lvl5pPr>
            <a:lvl6pPr>
              <a:buSzPts val="2800"/>
              <a:buNone/>
            </a:lvl6pPr>
            <a:lvl7pPr>
              <a:buSzPts val="2800"/>
              <a:buNone/>
            </a:lvl7pPr>
            <a:lvl8pPr>
              <a:buSzPts val="2800"/>
              <a:buNone/>
            </a:lvl8pPr>
            <a:lvl9pPr>
              <a:buSzPts val="2800"/>
              <a:buNone/>
            </a:lvl9pPr>
          </a:lstStyle>
          <a:p>
            <a:r>
              <a:rPr lang="en" dirty="0">
                <a:sym typeface="Georgia"/>
              </a:rPr>
              <a:t>Data Flow Graphs</a:t>
            </a:r>
            <a:endParaRPr lang="en-US" dirty="0">
              <a:sym typeface="Georgia"/>
            </a:endParaRPr>
          </a:p>
        </p:txBody>
      </p:sp>
      <p:pic>
        <p:nvPicPr>
          <p:cNvPr id="3" name="Picture 2">
            <a:extLst>
              <a:ext uri="{FF2B5EF4-FFF2-40B4-BE49-F238E27FC236}">
                <a16:creationId xmlns:a16="http://schemas.microsoft.com/office/drawing/2014/main" id="{C53461C4-6C78-F049-BD7C-068C91105BB8}"/>
              </a:ext>
            </a:extLst>
          </p:cNvPr>
          <p:cNvPicPr>
            <a:picLocks noChangeAspect="1"/>
          </p:cNvPicPr>
          <p:nvPr/>
        </p:nvPicPr>
        <p:blipFill>
          <a:blip r:embed="rId3"/>
          <a:stretch>
            <a:fillRect/>
          </a:stretch>
        </p:blipFill>
        <p:spPr>
          <a:xfrm>
            <a:off x="578006" y="1090698"/>
            <a:ext cx="5259740" cy="1506272"/>
          </a:xfrm>
          <a:prstGeom prst="rect">
            <a:avLst/>
          </a:prstGeom>
        </p:spPr>
      </p:pic>
      <p:sp>
        <p:nvSpPr>
          <p:cNvPr id="2" name="Rectangle 1">
            <a:extLst>
              <a:ext uri="{FF2B5EF4-FFF2-40B4-BE49-F238E27FC236}">
                <a16:creationId xmlns:a16="http://schemas.microsoft.com/office/drawing/2014/main" id="{C67B85DE-C2E2-5A44-8A82-CB4F28AC8256}"/>
              </a:ext>
            </a:extLst>
          </p:cNvPr>
          <p:cNvSpPr/>
          <p:nvPr/>
        </p:nvSpPr>
        <p:spPr>
          <a:xfrm>
            <a:off x="578006" y="2122714"/>
            <a:ext cx="5259740" cy="685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3B0B020F-03B6-2946-BABE-BC06D06A1853}"/>
              </a:ext>
            </a:extLst>
          </p:cNvPr>
          <p:cNvSpPr txBox="1"/>
          <p:nvPr/>
        </p:nvSpPr>
        <p:spPr>
          <a:xfrm>
            <a:off x="578006" y="1822062"/>
            <a:ext cx="1919115" cy="369332"/>
          </a:xfrm>
          <a:prstGeom prst="rect">
            <a:avLst/>
          </a:prstGeom>
          <a:noFill/>
        </p:spPr>
        <p:txBody>
          <a:bodyPr wrap="none" rtlCol="0">
            <a:spAutoFit/>
          </a:bodyPr>
          <a:lstStyle/>
          <a:p>
            <a:r>
              <a:rPr lang="en-US" sz="1800" b="1" dirty="0">
                <a:latin typeface="Calibri" panose="020F0502020204030204" pitchFamily="34" charset="0"/>
                <a:cs typeface="Calibri" panose="020F0502020204030204" pitchFamily="34" charset="0"/>
              </a:rPr>
              <a:t>What will it print?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50"/>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Calibri" panose="020F0502020204030204" pitchFamily="34" charset="0"/>
                <a:ea typeface="Georgia"/>
                <a:cs typeface="Calibri" panose="020F0502020204030204" pitchFamily="34" charset="0"/>
                <a:sym typeface="Georgia"/>
              </a:rPr>
              <a:t>Create a </a:t>
            </a:r>
            <a:r>
              <a:rPr lang="en" sz="2400" b="1" dirty="0">
                <a:latin typeface="Calibri" panose="020F0502020204030204" pitchFamily="34" charset="0"/>
                <a:ea typeface="Georgia"/>
                <a:cs typeface="Calibri" panose="020F0502020204030204" pitchFamily="34" charset="0"/>
                <a:sym typeface="Georgia"/>
              </a:rPr>
              <a:t>session</a:t>
            </a:r>
            <a:r>
              <a:rPr lang="en" sz="2400" dirty="0">
                <a:latin typeface="Calibri" panose="020F0502020204030204" pitchFamily="34" charset="0"/>
                <a:ea typeface="Georgia"/>
                <a:cs typeface="Calibri" panose="020F0502020204030204" pitchFamily="34" charset="0"/>
                <a:sym typeface="Georgia"/>
              </a:rPr>
              <a:t>, assign it to variable </a:t>
            </a:r>
            <a:r>
              <a:rPr lang="en" sz="2400" dirty="0" err="1">
                <a:latin typeface="Calibri" panose="020F0502020204030204" pitchFamily="34" charset="0"/>
                <a:ea typeface="Georgia"/>
                <a:cs typeface="Calibri" panose="020F0502020204030204" pitchFamily="34" charset="0"/>
                <a:sym typeface="Georgia"/>
              </a:rPr>
              <a:t>sess</a:t>
            </a:r>
            <a:r>
              <a:rPr lang="en" sz="2400" dirty="0">
                <a:latin typeface="Calibri" panose="020F0502020204030204" pitchFamily="34" charset="0"/>
                <a:ea typeface="Georgia"/>
                <a:cs typeface="Calibri" panose="020F0502020204030204" pitchFamily="34" charset="0"/>
                <a:sym typeface="Georgia"/>
              </a:rPr>
              <a:t> so we can call it later</a:t>
            </a:r>
            <a:endParaRPr sz="2400" dirty="0">
              <a:latin typeface="Calibri" panose="020F0502020204030204" pitchFamily="34" charset="0"/>
              <a:ea typeface="Georgia"/>
              <a:cs typeface="Calibri" panose="020F0502020204030204" pitchFamily="34" charset="0"/>
              <a:sym typeface="Georgia"/>
            </a:endParaRPr>
          </a:p>
          <a:p>
            <a:pPr marL="0" lvl="0" indent="0" algn="l" rtl="0">
              <a:spcBef>
                <a:spcPts val="1600"/>
              </a:spcBef>
              <a:spcAft>
                <a:spcPts val="0"/>
              </a:spcAft>
              <a:buNone/>
            </a:pPr>
            <a:r>
              <a:rPr lang="en" sz="2400" dirty="0">
                <a:latin typeface="Calibri" panose="020F0502020204030204" pitchFamily="34" charset="0"/>
                <a:ea typeface="Georgia"/>
                <a:cs typeface="Calibri" panose="020F0502020204030204" pitchFamily="34" charset="0"/>
                <a:sym typeface="Georgia"/>
              </a:rPr>
              <a:t>Within the session, evaluate the graph to fetch the value of </a:t>
            </a:r>
            <a:r>
              <a:rPr lang="en" sz="2400" b="1" dirty="0">
                <a:solidFill>
                  <a:srgbClr val="00B050"/>
                </a:solidFill>
                <a:latin typeface="Calibri" panose="020F0502020204030204" pitchFamily="34" charset="0"/>
                <a:ea typeface="Georgia"/>
                <a:cs typeface="Calibri" panose="020F0502020204030204" pitchFamily="34" charset="0"/>
                <a:sym typeface="Georgia"/>
              </a:rPr>
              <a:t>a</a:t>
            </a:r>
          </a:p>
          <a:p>
            <a:pPr marL="0" lvl="0" indent="0" algn="l" rtl="0">
              <a:spcBef>
                <a:spcPts val="1600"/>
              </a:spcBef>
              <a:spcAft>
                <a:spcPts val="0"/>
              </a:spcAft>
              <a:buNone/>
            </a:pPr>
            <a:endParaRPr lang="en" sz="2400" b="1" dirty="0">
              <a:solidFill>
                <a:srgbClr val="00B050"/>
              </a:solidFill>
              <a:latin typeface="Calibri" panose="020F0502020204030204" pitchFamily="34" charset="0"/>
              <a:ea typeface="Georgia"/>
              <a:cs typeface="Calibri" panose="020F0502020204030204" pitchFamily="34" charset="0"/>
              <a:sym typeface="Georgia"/>
            </a:endParaRPr>
          </a:p>
          <a:p>
            <a:pPr marL="0" lvl="0" indent="0" algn="l" rtl="0">
              <a:spcBef>
                <a:spcPts val="1600"/>
              </a:spcBef>
              <a:spcAft>
                <a:spcPts val="0"/>
              </a:spcAft>
              <a:buNone/>
            </a:pPr>
            <a:endParaRPr lang="en" sz="2400" b="1" dirty="0">
              <a:solidFill>
                <a:srgbClr val="00B050"/>
              </a:solidFill>
              <a:latin typeface="Calibri" panose="020F0502020204030204" pitchFamily="34" charset="0"/>
              <a:ea typeface="Georgia"/>
              <a:cs typeface="Calibri" panose="020F0502020204030204" pitchFamily="34" charset="0"/>
              <a:sym typeface="Georgia"/>
            </a:endParaRPr>
          </a:p>
          <a:p>
            <a:pPr marL="0" lvl="0" indent="0" algn="ctr" rtl="0">
              <a:spcBef>
                <a:spcPts val="1600"/>
              </a:spcBef>
              <a:spcAft>
                <a:spcPts val="0"/>
              </a:spcAft>
              <a:buNone/>
            </a:pPr>
            <a:r>
              <a:rPr lang="en" sz="2400" b="1" dirty="0">
                <a:solidFill>
                  <a:srgbClr val="00B050"/>
                </a:solidFill>
                <a:latin typeface="Calibri" panose="020F0502020204030204" pitchFamily="34" charset="0"/>
                <a:ea typeface="Georgia"/>
                <a:cs typeface="Calibri" panose="020F0502020204030204" pitchFamily="34" charset="0"/>
                <a:sym typeface="Georgia"/>
              </a:rPr>
              <a:t>What is session?</a:t>
            </a:r>
            <a:endParaRPr sz="2400" b="1" dirty="0">
              <a:solidFill>
                <a:srgbClr val="00B050"/>
              </a:solidFill>
              <a:latin typeface="Calibri" panose="020F0502020204030204" pitchFamily="34" charset="0"/>
              <a:ea typeface="Georgia"/>
              <a:cs typeface="Calibri" panose="020F0502020204030204" pitchFamily="34" charset="0"/>
              <a:sym typeface="Georgia"/>
            </a:endParaRPr>
          </a:p>
          <a:p>
            <a:pPr marL="0" lvl="0" indent="0" algn="l" rtl="0">
              <a:spcBef>
                <a:spcPts val="1600"/>
              </a:spcBef>
              <a:spcAft>
                <a:spcPts val="1600"/>
              </a:spcAft>
              <a:buNone/>
            </a:pPr>
            <a:endParaRPr sz="2400" dirty="0">
              <a:latin typeface="Calibri" panose="020F0502020204030204" pitchFamily="34" charset="0"/>
              <a:ea typeface="Georgia"/>
              <a:cs typeface="Calibri" panose="020F0502020204030204" pitchFamily="34" charset="0"/>
              <a:sym typeface="Georgia"/>
            </a:endParaRPr>
          </a:p>
        </p:txBody>
      </p:sp>
      <p:sp>
        <p:nvSpPr>
          <p:cNvPr id="365" name="Google Shape;365;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14</a:t>
            </a:fld>
            <a:endParaRPr dirty="0">
              <a:solidFill>
                <a:schemeClr val="tx1"/>
              </a:solidFill>
              <a:latin typeface="Calibri" panose="020F0502020204030204" pitchFamily="34" charset="0"/>
              <a:cs typeface="Calibri" panose="020F0502020204030204" pitchFamily="34" charset="0"/>
            </a:endParaRPr>
          </a:p>
        </p:txBody>
      </p:sp>
      <p:sp>
        <p:nvSpPr>
          <p:cNvPr id="5" name="Google Shape;113;p21">
            <a:extLst>
              <a:ext uri="{FF2B5EF4-FFF2-40B4-BE49-F238E27FC236}">
                <a16:creationId xmlns:a16="http://schemas.microsoft.com/office/drawing/2014/main" id="{4BF8D41B-BDF7-4A43-BEDD-FD028415CCD8}"/>
              </a:ext>
            </a:extLst>
          </p:cNvPr>
          <p:cNvSpPr txBox="1">
            <a:spLocks/>
          </p:cNvSpPr>
          <p:nvPr/>
        </p:nvSpPr>
        <p:spPr>
          <a:xfrm>
            <a:off x="0" y="0"/>
            <a:ext cx="9144000" cy="5727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a:buSzPts val="2800"/>
              <a:buNone/>
            </a:lvl2pPr>
            <a:lvl3pPr>
              <a:buSzPts val="2800"/>
              <a:buNone/>
            </a:lvl3pPr>
            <a:lvl4pPr>
              <a:buSzPts val="2800"/>
              <a:buNone/>
            </a:lvl4pPr>
            <a:lvl5pPr>
              <a:buSzPts val="2800"/>
              <a:buNone/>
            </a:lvl5pPr>
            <a:lvl6pPr>
              <a:buSzPts val="2800"/>
              <a:buNone/>
            </a:lvl6pPr>
            <a:lvl7pPr>
              <a:buSzPts val="2800"/>
              <a:buNone/>
            </a:lvl7pPr>
            <a:lvl8pPr>
              <a:buSzPts val="2800"/>
              <a:buNone/>
            </a:lvl8pPr>
            <a:lvl9pPr>
              <a:buSzPts val="2800"/>
              <a:buNone/>
            </a:lvl9pPr>
          </a:lstStyle>
          <a:p>
            <a:r>
              <a:rPr lang="en" dirty="0">
                <a:sym typeface="Georgia"/>
              </a:rPr>
              <a:t>How to get the value of a?</a:t>
            </a:r>
            <a:endParaRPr lang="en-US" dirty="0">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55"/>
          <p:cNvSpPr txBox="1">
            <a:spLocks noGrp="1"/>
          </p:cNvSpPr>
          <p:nvPr>
            <p:ph type="body" idx="1"/>
          </p:nvPr>
        </p:nvSpPr>
        <p:spPr>
          <a:xfrm>
            <a:off x="311700" y="774763"/>
            <a:ext cx="8520600" cy="4060687"/>
          </a:xfrm>
          <a:prstGeom prst="rect">
            <a:avLst/>
          </a:prstGeom>
        </p:spPr>
        <p:txBody>
          <a:bodyPr spcFirstLastPara="1" wrap="square" lIns="91425" tIns="91425" rIns="91425" bIns="91425" anchor="t" anchorCtr="0">
            <a:noAutofit/>
          </a:bodyPr>
          <a:lstStyle/>
          <a:p>
            <a:pPr marL="342900">
              <a:spcBef>
                <a:spcPts val="1600"/>
              </a:spcBef>
            </a:pPr>
            <a:r>
              <a:rPr lang="en" sz="2400" dirty="0">
                <a:latin typeface="Calibri" panose="020F0502020204030204" pitchFamily="34" charset="0"/>
                <a:ea typeface="Georgia"/>
                <a:cs typeface="Calibri" panose="020F0502020204030204" pitchFamily="34" charset="0"/>
                <a:sym typeface="Georgia"/>
              </a:rPr>
              <a:t>Encapsulates the environment in which Operation objects are executed, and Tensor objects are evaluated</a:t>
            </a:r>
          </a:p>
          <a:p>
            <a:pPr marL="342900">
              <a:spcBef>
                <a:spcPts val="1600"/>
              </a:spcBef>
            </a:pPr>
            <a:r>
              <a:rPr lang="en-US" sz="2400" dirty="0">
                <a:latin typeface="Calibri" panose="020F0502020204030204" pitchFamily="34" charset="0"/>
                <a:cs typeface="Calibri" panose="020F0502020204030204" pitchFamily="34" charset="0"/>
              </a:rPr>
              <a:t>Allows to execute graphs or part of graphs</a:t>
            </a:r>
          </a:p>
          <a:p>
            <a:pPr marL="342900">
              <a:spcBef>
                <a:spcPts val="1600"/>
              </a:spcBef>
            </a:pPr>
            <a:r>
              <a:rPr lang="en-US" sz="2400" dirty="0">
                <a:latin typeface="Calibri" panose="020F0502020204030204" pitchFamily="34" charset="0"/>
                <a:cs typeface="Calibri" panose="020F0502020204030204" pitchFamily="34" charset="0"/>
              </a:rPr>
              <a:t>Allocates resources (on one or more machines) for that and holds the actual values of intermediate results and variables</a:t>
            </a:r>
            <a:endParaRPr sz="2400" dirty="0">
              <a:latin typeface="Calibri" panose="020F0502020204030204" pitchFamily="34" charset="0"/>
              <a:ea typeface="Georgia"/>
              <a:cs typeface="Calibri" panose="020F0502020204030204" pitchFamily="34" charset="0"/>
              <a:sym typeface="Georgia"/>
            </a:endParaRPr>
          </a:p>
          <a:p>
            <a:pPr marL="342900">
              <a:spcBef>
                <a:spcPts val="1600"/>
              </a:spcBef>
              <a:spcAft>
                <a:spcPts val="1600"/>
              </a:spcAft>
            </a:pPr>
            <a:endParaRPr sz="2400" dirty="0">
              <a:latin typeface="Calibri" panose="020F0502020204030204" pitchFamily="34" charset="0"/>
              <a:ea typeface="Georgia"/>
              <a:cs typeface="Calibri" panose="020F0502020204030204" pitchFamily="34" charset="0"/>
              <a:sym typeface="Georgia"/>
            </a:endParaRPr>
          </a:p>
        </p:txBody>
      </p:sp>
      <p:sp>
        <p:nvSpPr>
          <p:cNvPr id="412" name="Google Shape;412;p5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t>15</a:t>
            </a:fld>
            <a:endParaRPr>
              <a:solidFill>
                <a:schemeClr val="lt2"/>
              </a:solidFill>
            </a:endParaRPr>
          </a:p>
        </p:txBody>
      </p:sp>
      <p:sp>
        <p:nvSpPr>
          <p:cNvPr id="7" name="Google Shape;403;p54">
            <a:extLst>
              <a:ext uri="{FF2B5EF4-FFF2-40B4-BE49-F238E27FC236}">
                <a16:creationId xmlns:a16="http://schemas.microsoft.com/office/drawing/2014/main" id="{92DDBB29-28BC-4E48-9A5B-0F89042C348C}"/>
              </a:ext>
            </a:extLst>
          </p:cNvPr>
          <p:cNvSpPr txBox="1">
            <a:spLocks/>
          </p:cNvSpPr>
          <p:nvPr/>
        </p:nvSpPr>
        <p:spPr>
          <a:xfrm>
            <a:off x="0" y="0"/>
            <a:ext cx="9144000" cy="572700"/>
          </a:xfrm>
          <a:prstGeom prst="rect">
            <a:avLst/>
          </a:prstGeom>
        </p:spPr>
        <p:txBody>
          <a:bodyPr spcFirstLastPara="1" vert="horz" wrap="square" lIns="91425" tIns="91425" rIns="91425" bIns="91425" rtlCol="0" anchor="t" anchorCtr="0">
            <a:noAutofit/>
          </a:bodyPr>
          <a:lstStyle>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a:buSzPts val="2800"/>
              <a:buNone/>
            </a:lvl2pPr>
            <a:lvl3pPr>
              <a:buSzPts val="2800"/>
              <a:buNone/>
            </a:lvl3pPr>
            <a:lvl4pPr>
              <a:buSzPts val="2800"/>
              <a:buNone/>
            </a:lvl4pPr>
            <a:lvl5pPr>
              <a:buSzPts val="2800"/>
              <a:buNone/>
            </a:lvl5pPr>
            <a:lvl6pPr>
              <a:buSzPts val="2800"/>
              <a:buNone/>
            </a:lvl6pPr>
            <a:lvl7pPr>
              <a:buSzPts val="2800"/>
              <a:buNone/>
            </a:lvl7pPr>
            <a:lvl8pPr>
              <a:buSzPts val="2800"/>
              <a:buNone/>
            </a:lvl8pPr>
            <a:lvl9pPr>
              <a:buSzPts val="2800"/>
              <a:buNone/>
            </a:lvl9pPr>
          </a:lstStyle>
          <a:p>
            <a:r>
              <a:rPr lang="en-US" dirty="0" err="1">
                <a:sym typeface="Georgia"/>
              </a:rPr>
              <a:t>tf.Session</a:t>
            </a:r>
            <a:r>
              <a:rPr lang="en-US" dirty="0">
                <a:sym typeface="Georgi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4" name="Google Shape;374;p5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16</a:t>
            </a:fld>
            <a:endParaRPr dirty="0">
              <a:solidFill>
                <a:schemeClr val="tx1"/>
              </a:solidFill>
              <a:latin typeface="Calibri" panose="020F0502020204030204" pitchFamily="34" charset="0"/>
              <a:cs typeface="Calibri" panose="020F0502020204030204" pitchFamily="34" charset="0"/>
            </a:endParaRPr>
          </a:p>
        </p:txBody>
      </p:sp>
      <p:pic>
        <p:nvPicPr>
          <p:cNvPr id="372" name="Google Shape;372;p51"/>
          <p:cNvPicPr preferRelativeResize="0"/>
          <p:nvPr/>
        </p:nvPicPr>
        <p:blipFill>
          <a:blip r:embed="rId3">
            <a:alphaModFix/>
          </a:blip>
          <a:stretch>
            <a:fillRect/>
          </a:stretch>
        </p:blipFill>
        <p:spPr>
          <a:xfrm>
            <a:off x="4230040" y="1407477"/>
            <a:ext cx="3627325" cy="1800125"/>
          </a:xfrm>
          <a:prstGeom prst="rect">
            <a:avLst/>
          </a:prstGeom>
          <a:noFill/>
          <a:ln>
            <a:noFill/>
          </a:ln>
        </p:spPr>
      </p:pic>
      <p:sp>
        <p:nvSpPr>
          <p:cNvPr id="373" name="Google Shape;373;p51"/>
          <p:cNvSpPr txBox="1"/>
          <p:nvPr/>
        </p:nvSpPr>
        <p:spPr>
          <a:xfrm>
            <a:off x="3510265" y="3356027"/>
            <a:ext cx="540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tx1"/>
                </a:solidFill>
                <a:latin typeface="Calibri" panose="020F0502020204030204" pitchFamily="34" charset="0"/>
                <a:ea typeface="Times New Roman"/>
                <a:cs typeface="Calibri" panose="020F0502020204030204" pitchFamily="34" charset="0"/>
                <a:sym typeface="Times New Roman"/>
              </a:rPr>
              <a:t>The session will look at the graph, trying to think: hmm, how can I get the value of a, </a:t>
            </a:r>
            <a:endParaRPr sz="1200" dirty="0">
              <a:solidFill>
                <a:schemeClr val="tx1"/>
              </a:solidFill>
              <a:latin typeface="Calibri" panose="020F0502020204030204" pitchFamily="34" charset="0"/>
              <a:ea typeface="Times New Roman"/>
              <a:cs typeface="Calibri" panose="020F0502020204030204" pitchFamily="34" charset="0"/>
              <a:sym typeface="Times New Roman"/>
            </a:endParaRPr>
          </a:p>
          <a:p>
            <a:pPr marL="0" lvl="0" indent="0" algn="ctr" rtl="0">
              <a:spcBef>
                <a:spcPts val="0"/>
              </a:spcBef>
              <a:spcAft>
                <a:spcPts val="0"/>
              </a:spcAft>
              <a:buNone/>
            </a:pPr>
            <a:r>
              <a:rPr lang="en" sz="1200" dirty="0">
                <a:solidFill>
                  <a:schemeClr val="tx1"/>
                </a:solidFill>
                <a:latin typeface="Calibri" panose="020F0502020204030204" pitchFamily="34" charset="0"/>
                <a:ea typeface="Times New Roman"/>
                <a:cs typeface="Calibri" panose="020F0502020204030204" pitchFamily="34" charset="0"/>
                <a:sym typeface="Times New Roman"/>
              </a:rPr>
              <a:t>then it computes all the nodes that leads to a.</a:t>
            </a:r>
            <a:endParaRPr sz="1200" dirty="0">
              <a:solidFill>
                <a:schemeClr val="tx1"/>
              </a:solidFill>
              <a:latin typeface="Calibri" panose="020F0502020204030204" pitchFamily="34" charset="0"/>
              <a:ea typeface="Times New Roman"/>
              <a:cs typeface="Calibri" panose="020F0502020204030204" pitchFamily="34" charset="0"/>
              <a:sym typeface="Times New Roman"/>
            </a:endParaRPr>
          </a:p>
          <a:p>
            <a:pPr marL="0" lvl="0" indent="0" algn="ctr" rtl="0">
              <a:spcBef>
                <a:spcPts val="0"/>
              </a:spcBef>
              <a:spcAft>
                <a:spcPts val="0"/>
              </a:spcAft>
              <a:buNone/>
            </a:pPr>
            <a:endParaRPr sz="1200" dirty="0">
              <a:solidFill>
                <a:schemeClr val="tx1"/>
              </a:solidFill>
              <a:latin typeface="Calibri" panose="020F0502020204030204" pitchFamily="34" charset="0"/>
              <a:ea typeface="Times New Roman"/>
              <a:cs typeface="Calibri" panose="020F0502020204030204" pitchFamily="34" charset="0"/>
              <a:sym typeface="Times New Roman"/>
            </a:endParaRPr>
          </a:p>
        </p:txBody>
      </p:sp>
      <p:sp>
        <p:nvSpPr>
          <p:cNvPr id="7" name="Google Shape;113;p21">
            <a:extLst>
              <a:ext uri="{FF2B5EF4-FFF2-40B4-BE49-F238E27FC236}">
                <a16:creationId xmlns:a16="http://schemas.microsoft.com/office/drawing/2014/main" id="{C3CBDED3-BF8B-8C4A-935E-AA434894C7E7}"/>
              </a:ext>
            </a:extLst>
          </p:cNvPr>
          <p:cNvSpPr txBox="1">
            <a:spLocks/>
          </p:cNvSpPr>
          <p:nvPr/>
        </p:nvSpPr>
        <p:spPr>
          <a:xfrm>
            <a:off x="0" y="0"/>
            <a:ext cx="9144000" cy="5727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RPr/>
            </a:defPPr>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a:buSzPts val="2800"/>
              <a:buNone/>
            </a:lvl2pPr>
            <a:lvl3pPr>
              <a:buSzPts val="2800"/>
              <a:buNone/>
            </a:lvl3pPr>
            <a:lvl4pPr>
              <a:buSzPts val="2800"/>
              <a:buNone/>
            </a:lvl4pPr>
            <a:lvl5pPr>
              <a:buSzPts val="2800"/>
              <a:buNone/>
            </a:lvl5pPr>
            <a:lvl6pPr>
              <a:buSzPts val="2800"/>
              <a:buNone/>
            </a:lvl6pPr>
            <a:lvl7pPr>
              <a:buSzPts val="2800"/>
              <a:buNone/>
            </a:lvl7pPr>
            <a:lvl8pPr>
              <a:buSzPts val="2800"/>
              <a:buNone/>
            </a:lvl8pPr>
            <a:lvl9pPr>
              <a:buSzPts val="2800"/>
              <a:buNone/>
            </a:lvl9pPr>
          </a:lstStyle>
          <a:p>
            <a:r>
              <a:rPr lang="en" dirty="0">
                <a:sym typeface="Georgia"/>
              </a:rPr>
              <a:t>How to get the value of a?</a:t>
            </a:r>
            <a:endParaRPr lang="en-US" dirty="0">
              <a:sym typeface="Georgia"/>
            </a:endParaRPr>
          </a:p>
        </p:txBody>
      </p:sp>
      <p:pic>
        <p:nvPicPr>
          <p:cNvPr id="3" name="Picture 2">
            <a:extLst>
              <a:ext uri="{FF2B5EF4-FFF2-40B4-BE49-F238E27FC236}">
                <a16:creationId xmlns:a16="http://schemas.microsoft.com/office/drawing/2014/main" id="{AA2E77E0-B608-F84A-B99F-D34D83E5F702}"/>
              </a:ext>
            </a:extLst>
          </p:cNvPr>
          <p:cNvPicPr>
            <a:picLocks noChangeAspect="1"/>
          </p:cNvPicPr>
          <p:nvPr/>
        </p:nvPicPr>
        <p:blipFill>
          <a:blip r:embed="rId4"/>
          <a:stretch>
            <a:fillRect/>
          </a:stretch>
        </p:blipFill>
        <p:spPr>
          <a:xfrm>
            <a:off x="546432" y="1388689"/>
            <a:ext cx="2867509" cy="11780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10" name="Picture 9">
            <a:extLst>
              <a:ext uri="{FF2B5EF4-FFF2-40B4-BE49-F238E27FC236}">
                <a16:creationId xmlns:a16="http://schemas.microsoft.com/office/drawing/2014/main" id="{496934A4-B333-0A45-8C16-D6E33570CF71}"/>
              </a:ext>
            </a:extLst>
          </p:cNvPr>
          <p:cNvPicPr>
            <a:picLocks noChangeAspect="1"/>
          </p:cNvPicPr>
          <p:nvPr/>
        </p:nvPicPr>
        <p:blipFill>
          <a:blip r:embed="rId3"/>
          <a:stretch>
            <a:fillRect/>
          </a:stretch>
        </p:blipFill>
        <p:spPr>
          <a:xfrm>
            <a:off x="506157" y="1512212"/>
            <a:ext cx="2867509" cy="1178004"/>
          </a:xfrm>
          <a:prstGeom prst="rect">
            <a:avLst/>
          </a:prstGeom>
        </p:spPr>
      </p:pic>
      <p:sp>
        <p:nvSpPr>
          <p:cNvPr id="386" name="Google Shape;386;p5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17</a:t>
            </a:fld>
            <a:endParaRPr dirty="0">
              <a:solidFill>
                <a:schemeClr val="tx1"/>
              </a:solidFill>
              <a:latin typeface="Calibri" panose="020F0502020204030204" pitchFamily="34" charset="0"/>
              <a:cs typeface="Calibri" panose="020F0502020204030204" pitchFamily="34" charset="0"/>
            </a:endParaRPr>
          </a:p>
        </p:txBody>
      </p:sp>
      <p:sp>
        <p:nvSpPr>
          <p:cNvPr id="381" name="Google Shape;381;p52"/>
          <p:cNvSpPr txBox="1"/>
          <p:nvPr/>
        </p:nvSpPr>
        <p:spPr>
          <a:xfrm>
            <a:off x="2852352" y="2101214"/>
            <a:ext cx="1323900" cy="4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tx1"/>
                </a:solidFill>
                <a:latin typeface="Calibri" panose="020F0502020204030204" pitchFamily="34" charset="0"/>
                <a:ea typeface="Consolas"/>
                <a:cs typeface="Calibri" panose="020F0502020204030204" pitchFamily="34" charset="0"/>
                <a:sym typeface="Consolas"/>
              </a:rPr>
              <a:t>&gt;&gt; 8</a:t>
            </a:r>
            <a:endParaRPr sz="1800" b="1" dirty="0">
              <a:solidFill>
                <a:schemeClr val="tx1"/>
              </a:solidFill>
              <a:latin typeface="Calibri" panose="020F0502020204030204" pitchFamily="34" charset="0"/>
              <a:ea typeface="Consolas"/>
              <a:cs typeface="Calibri" panose="020F0502020204030204" pitchFamily="34" charset="0"/>
              <a:sym typeface="Consolas"/>
            </a:endParaRPr>
          </a:p>
        </p:txBody>
      </p:sp>
      <p:pic>
        <p:nvPicPr>
          <p:cNvPr id="382" name="Google Shape;382;p52"/>
          <p:cNvPicPr preferRelativeResize="0"/>
          <p:nvPr/>
        </p:nvPicPr>
        <p:blipFill>
          <a:blip r:embed="rId4">
            <a:alphaModFix/>
          </a:blip>
          <a:stretch>
            <a:fillRect/>
          </a:stretch>
        </p:blipFill>
        <p:spPr>
          <a:xfrm>
            <a:off x="4176252" y="1492639"/>
            <a:ext cx="3627325" cy="1800125"/>
          </a:xfrm>
          <a:prstGeom prst="rect">
            <a:avLst/>
          </a:prstGeom>
          <a:noFill/>
          <a:ln>
            <a:noFill/>
          </a:ln>
        </p:spPr>
      </p:pic>
      <p:sp>
        <p:nvSpPr>
          <p:cNvPr id="383" name="Google Shape;383;p52"/>
          <p:cNvSpPr/>
          <p:nvPr/>
        </p:nvSpPr>
        <p:spPr>
          <a:xfrm>
            <a:off x="7317577" y="2533939"/>
            <a:ext cx="486000" cy="10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4" name="Google Shape;384;p52"/>
          <p:cNvSpPr txBox="1"/>
          <p:nvPr/>
        </p:nvSpPr>
        <p:spPr>
          <a:xfrm>
            <a:off x="7317577" y="2232801"/>
            <a:ext cx="56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panose="020F0502020204030204" pitchFamily="34" charset="0"/>
                <a:cs typeface="Calibri" panose="020F0502020204030204" pitchFamily="34" charset="0"/>
              </a:rPr>
              <a:t>8</a:t>
            </a:r>
            <a:endParaRPr>
              <a:latin typeface="Calibri" panose="020F0502020204030204" pitchFamily="34" charset="0"/>
              <a:cs typeface="Calibri" panose="020F0502020204030204" pitchFamily="34" charset="0"/>
            </a:endParaRPr>
          </a:p>
        </p:txBody>
      </p:sp>
      <p:sp>
        <p:nvSpPr>
          <p:cNvPr id="385" name="Google Shape;385;p52"/>
          <p:cNvSpPr txBox="1"/>
          <p:nvPr/>
        </p:nvSpPr>
        <p:spPr>
          <a:xfrm>
            <a:off x="3456477" y="3441189"/>
            <a:ext cx="540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tx1"/>
                </a:solidFill>
                <a:latin typeface="Calibri" panose="020F0502020204030204" pitchFamily="34" charset="0"/>
                <a:ea typeface="Times New Roman"/>
                <a:cs typeface="Calibri" panose="020F0502020204030204" pitchFamily="34" charset="0"/>
                <a:sym typeface="Times New Roman"/>
              </a:rPr>
              <a:t>The session will look at the graph, trying to think: hmm, how can I get the value of a, </a:t>
            </a:r>
            <a:endParaRPr sz="1200" dirty="0">
              <a:solidFill>
                <a:schemeClr val="tx1"/>
              </a:solidFill>
              <a:latin typeface="Calibri" panose="020F0502020204030204" pitchFamily="34" charset="0"/>
              <a:ea typeface="Times New Roman"/>
              <a:cs typeface="Calibri" panose="020F0502020204030204" pitchFamily="34" charset="0"/>
              <a:sym typeface="Times New Roman"/>
            </a:endParaRPr>
          </a:p>
          <a:p>
            <a:pPr marL="0" lvl="0" indent="0" algn="ctr" rtl="0">
              <a:spcBef>
                <a:spcPts val="0"/>
              </a:spcBef>
              <a:spcAft>
                <a:spcPts val="0"/>
              </a:spcAft>
              <a:buNone/>
            </a:pPr>
            <a:r>
              <a:rPr lang="en" sz="1200" dirty="0">
                <a:solidFill>
                  <a:schemeClr val="tx1"/>
                </a:solidFill>
                <a:latin typeface="Calibri" panose="020F0502020204030204" pitchFamily="34" charset="0"/>
                <a:ea typeface="Times New Roman"/>
                <a:cs typeface="Calibri" panose="020F0502020204030204" pitchFamily="34" charset="0"/>
                <a:sym typeface="Times New Roman"/>
              </a:rPr>
              <a:t>then it computes all the nodes that leads to a.</a:t>
            </a:r>
            <a:endParaRPr sz="1200" dirty="0">
              <a:solidFill>
                <a:schemeClr val="tx1"/>
              </a:solidFill>
              <a:latin typeface="Calibri" panose="020F0502020204030204" pitchFamily="34" charset="0"/>
              <a:ea typeface="Times New Roman"/>
              <a:cs typeface="Calibri" panose="020F0502020204030204" pitchFamily="34" charset="0"/>
              <a:sym typeface="Times New Roman"/>
            </a:endParaRPr>
          </a:p>
          <a:p>
            <a:pPr marL="0" lvl="0" indent="0" algn="ctr" rtl="0">
              <a:spcBef>
                <a:spcPts val="0"/>
              </a:spcBef>
              <a:spcAft>
                <a:spcPts val="0"/>
              </a:spcAft>
              <a:buNone/>
            </a:pPr>
            <a:endParaRPr sz="1200" dirty="0">
              <a:solidFill>
                <a:schemeClr val="tx1"/>
              </a:solidFill>
              <a:latin typeface="Calibri" panose="020F0502020204030204" pitchFamily="34" charset="0"/>
              <a:ea typeface="Times New Roman"/>
              <a:cs typeface="Calibri" panose="020F0502020204030204" pitchFamily="34" charset="0"/>
              <a:sym typeface="Times New Roman"/>
            </a:endParaRPr>
          </a:p>
        </p:txBody>
      </p:sp>
      <p:sp>
        <p:nvSpPr>
          <p:cNvPr id="13" name="Google Shape;113;p21">
            <a:extLst>
              <a:ext uri="{FF2B5EF4-FFF2-40B4-BE49-F238E27FC236}">
                <a16:creationId xmlns:a16="http://schemas.microsoft.com/office/drawing/2014/main" id="{0ACB2699-2689-F843-9D3D-13B640FE69A3}"/>
              </a:ext>
            </a:extLst>
          </p:cNvPr>
          <p:cNvSpPr txBox="1">
            <a:spLocks/>
          </p:cNvSpPr>
          <p:nvPr/>
        </p:nvSpPr>
        <p:spPr>
          <a:xfrm>
            <a:off x="0" y="0"/>
            <a:ext cx="9144000" cy="5727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RPr/>
            </a:defPPr>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a:buSzPts val="2800"/>
              <a:buNone/>
            </a:lvl2pPr>
            <a:lvl3pPr>
              <a:buSzPts val="2800"/>
              <a:buNone/>
            </a:lvl3pPr>
            <a:lvl4pPr>
              <a:buSzPts val="2800"/>
              <a:buNone/>
            </a:lvl4pPr>
            <a:lvl5pPr>
              <a:buSzPts val="2800"/>
              <a:buNone/>
            </a:lvl5pPr>
            <a:lvl6pPr>
              <a:buSzPts val="2800"/>
              <a:buNone/>
            </a:lvl6pPr>
            <a:lvl7pPr>
              <a:buSzPts val="2800"/>
              <a:buNone/>
            </a:lvl7pPr>
            <a:lvl8pPr>
              <a:buSzPts val="2800"/>
              <a:buNone/>
            </a:lvl8pPr>
            <a:lvl9pPr>
              <a:buSzPts val="2800"/>
              <a:buNone/>
            </a:lvl9pPr>
          </a:lstStyle>
          <a:p>
            <a:r>
              <a:rPr lang="en" dirty="0">
                <a:sym typeface="Georgia"/>
              </a:rPr>
              <a:t>How to get the value of a?</a:t>
            </a:r>
            <a:endParaRPr lang="en-US" dirty="0">
              <a:sym typeface="Georgia"/>
            </a:endParaRPr>
          </a:p>
        </p:txBody>
      </p:sp>
      <p:pic>
        <p:nvPicPr>
          <p:cNvPr id="11" name="Picture 10">
            <a:extLst>
              <a:ext uri="{FF2B5EF4-FFF2-40B4-BE49-F238E27FC236}">
                <a16:creationId xmlns:a16="http://schemas.microsoft.com/office/drawing/2014/main" id="{FDEE4023-4339-E344-B077-AE9C58BBE948}"/>
              </a:ext>
            </a:extLst>
          </p:cNvPr>
          <p:cNvPicPr>
            <a:picLocks noChangeAspect="1"/>
          </p:cNvPicPr>
          <p:nvPr/>
        </p:nvPicPr>
        <p:blipFill>
          <a:blip r:embed="rId5"/>
          <a:stretch>
            <a:fillRect/>
          </a:stretch>
        </p:blipFill>
        <p:spPr>
          <a:xfrm>
            <a:off x="506157" y="3441189"/>
            <a:ext cx="2824120" cy="1252140"/>
          </a:xfrm>
          <a:prstGeom prst="rect">
            <a:avLst/>
          </a:prstGeom>
        </p:spPr>
      </p:pic>
      <p:cxnSp>
        <p:nvCxnSpPr>
          <p:cNvPr id="12" name="Google Shape;397;p53">
            <a:extLst>
              <a:ext uri="{FF2B5EF4-FFF2-40B4-BE49-F238E27FC236}">
                <a16:creationId xmlns:a16="http://schemas.microsoft.com/office/drawing/2014/main" id="{AA147252-3B47-234D-A435-9A70B3B3EDF0}"/>
              </a:ext>
            </a:extLst>
          </p:cNvPr>
          <p:cNvCxnSpPr/>
          <p:nvPr/>
        </p:nvCxnSpPr>
        <p:spPr>
          <a:xfrm>
            <a:off x="443095" y="4256592"/>
            <a:ext cx="1169100" cy="0"/>
          </a:xfrm>
          <a:prstGeom prst="straightConnector1">
            <a:avLst/>
          </a:prstGeom>
          <a:noFill/>
          <a:ln w="19050" cap="flat" cmpd="sng">
            <a:solidFill>
              <a:srgbClr val="FFFFFF"/>
            </a:solidFill>
            <a:prstDash val="solid"/>
            <a:round/>
            <a:headEnd type="none" w="med" len="med"/>
            <a:tailEnd type="none" w="med" len="med"/>
          </a:ln>
        </p:spPr>
      </p:cxnSp>
      <p:cxnSp>
        <p:nvCxnSpPr>
          <p:cNvPr id="14" name="Straight Connector 13">
            <a:extLst>
              <a:ext uri="{FF2B5EF4-FFF2-40B4-BE49-F238E27FC236}">
                <a16:creationId xmlns:a16="http://schemas.microsoft.com/office/drawing/2014/main" id="{E81A39F2-412E-3449-ABF5-F4C1536A3347}"/>
              </a:ext>
            </a:extLst>
          </p:cNvPr>
          <p:cNvCxnSpPr>
            <a:cxnSpLocks/>
          </p:cNvCxnSpPr>
          <p:nvPr/>
        </p:nvCxnSpPr>
        <p:spPr>
          <a:xfrm>
            <a:off x="506157" y="3959557"/>
            <a:ext cx="20078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B13000-B463-014B-BA8D-F4DD414B1BD3}"/>
              </a:ext>
            </a:extLst>
          </p:cNvPr>
          <p:cNvCxnSpPr>
            <a:cxnSpLocks/>
          </p:cNvCxnSpPr>
          <p:nvPr/>
        </p:nvCxnSpPr>
        <p:spPr>
          <a:xfrm>
            <a:off x="546268" y="4612295"/>
            <a:ext cx="12254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CD12A52-1BF9-E04E-AD8B-B70B0CE14D57}"/>
              </a:ext>
            </a:extLst>
          </p:cNvPr>
          <p:cNvSpPr txBox="1"/>
          <p:nvPr/>
        </p:nvSpPr>
        <p:spPr>
          <a:xfrm>
            <a:off x="506157" y="3071897"/>
            <a:ext cx="2023311" cy="307777"/>
          </a:xfrm>
          <a:prstGeom prst="rect">
            <a:avLst/>
          </a:prstGeom>
          <a:noFill/>
        </p:spPr>
        <p:txBody>
          <a:bodyPr wrap="none" rtlCol="0">
            <a:spAutoFit/>
          </a:bodyPr>
          <a:lstStyle/>
          <a:p>
            <a:r>
              <a:rPr lang="en-US" b="1" dirty="0">
                <a:solidFill>
                  <a:schemeClr val="accent6"/>
                </a:solidFill>
              </a:rPr>
              <a:t>Alternative approach: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0" y="0"/>
            <a:ext cx="9144000" cy="572700"/>
          </a:xfrm>
          <a:prstGeom prst="rect">
            <a:avLst/>
          </a:prstGeom>
        </p:spPr>
        <p:txBody>
          <a:bodyPr spcFirstLastPara="1" vert="horz" wrap="square" lIns="91425" tIns="91425" rIns="91425" bIns="91425" rtlCol="0" anchor="t" anchorCtr="0">
            <a:noAutofit/>
          </a:bodyPr>
          <a:lstStyle/>
          <a:p>
            <a:pPr algn="ctr">
              <a:buClr>
                <a:srgbClr val="000000"/>
              </a:buClr>
              <a:buFont typeface="Arial"/>
            </a:pPr>
            <a:r>
              <a:rPr lang="en" sz="3600" b="1" dirty="0">
                <a:solidFill>
                  <a:srgbClr val="C00000"/>
                </a:solidFill>
                <a:latin typeface="Calibri" panose="020F0502020204030204" pitchFamily="34" charset="0"/>
                <a:cs typeface="Calibri" panose="020F0502020204030204" pitchFamily="34" charset="0"/>
                <a:sym typeface="Georgia"/>
              </a:rPr>
              <a:t>Operations</a:t>
            </a:r>
            <a:endParaRPr sz="3600" b="1" dirty="0">
              <a:solidFill>
                <a:srgbClr val="C00000"/>
              </a:solidFill>
              <a:latin typeface="Calibri" panose="020F0502020204030204" pitchFamily="34" charset="0"/>
              <a:cs typeface="Calibri" panose="020F0502020204030204" pitchFamily="34" charset="0"/>
              <a:sym typeface="Georgia"/>
            </a:endParaRPr>
          </a:p>
        </p:txBody>
      </p:sp>
      <p:pic>
        <p:nvPicPr>
          <p:cNvPr id="283" name="Google Shape;283;p49"/>
          <p:cNvPicPr preferRelativeResize="0"/>
          <p:nvPr/>
        </p:nvPicPr>
        <p:blipFill>
          <a:blip r:embed="rId3">
            <a:alphaModFix/>
          </a:blip>
          <a:stretch>
            <a:fillRect/>
          </a:stretch>
        </p:blipFill>
        <p:spPr>
          <a:xfrm>
            <a:off x="0" y="1313598"/>
            <a:ext cx="9144001" cy="2747705"/>
          </a:xfrm>
          <a:prstGeom prst="rect">
            <a:avLst/>
          </a:prstGeom>
          <a:noFill/>
          <a:ln>
            <a:noFill/>
          </a:ln>
        </p:spPr>
      </p:pic>
      <p:sp>
        <p:nvSpPr>
          <p:cNvPr id="284" name="Google Shape;284;p49"/>
          <p:cNvSpPr txBox="1"/>
          <p:nvPr/>
        </p:nvSpPr>
        <p:spPr>
          <a:xfrm>
            <a:off x="0" y="4778400"/>
            <a:ext cx="3578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Times New Roman"/>
                <a:ea typeface="Times New Roman"/>
                <a:cs typeface="Times New Roman"/>
                <a:sym typeface="Times New Roman"/>
              </a:rPr>
              <a:t>Buduma. </a:t>
            </a:r>
            <a:r>
              <a:rPr lang="en" sz="1100" i="1">
                <a:solidFill>
                  <a:srgbClr val="FFFFFF"/>
                </a:solidFill>
                <a:latin typeface="Times New Roman"/>
                <a:ea typeface="Times New Roman"/>
                <a:cs typeface="Times New Roman"/>
                <a:sym typeface="Times New Roman"/>
              </a:rPr>
              <a:t>Fundamentals of Deep Learning</a:t>
            </a:r>
            <a:r>
              <a:rPr lang="en" sz="1100">
                <a:solidFill>
                  <a:srgbClr val="FFFFFF"/>
                </a:solidFill>
                <a:latin typeface="Times New Roman"/>
                <a:ea typeface="Times New Roman"/>
                <a:cs typeface="Times New Roman"/>
                <a:sym typeface="Times New Roman"/>
              </a:rPr>
              <a:t>. O’Reilly, 2017</a:t>
            </a:r>
            <a:endParaRPr sz="1100">
              <a:solidFill>
                <a:srgbClr val="FFFFFF"/>
              </a:solidFill>
              <a:latin typeface="Times New Roman"/>
              <a:ea typeface="Times New Roman"/>
              <a:cs typeface="Times New Roman"/>
              <a:sym typeface="Times New Roman"/>
            </a:endParaRPr>
          </a:p>
        </p:txBody>
      </p:sp>
      <p:sp>
        <p:nvSpPr>
          <p:cNvPr id="285" name="Google Shape;285;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32359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0"/>
          <p:cNvSpPr txBox="1">
            <a:spLocks noGrp="1"/>
          </p:cNvSpPr>
          <p:nvPr>
            <p:ph type="title"/>
          </p:nvPr>
        </p:nvSpPr>
        <p:spPr>
          <a:xfrm>
            <a:off x="0" y="0"/>
            <a:ext cx="9144000" cy="572700"/>
          </a:xfrm>
          <a:prstGeom prst="rect">
            <a:avLst/>
          </a:prstGeom>
        </p:spPr>
        <p:txBody>
          <a:bodyPr spcFirstLastPara="1" vert="horz" wrap="square" lIns="91425" tIns="91425" rIns="91425" bIns="91425" rtlCol="0" anchor="t" anchorCtr="0">
            <a:noAutofit/>
          </a:bodyPr>
          <a:lstStyle/>
          <a:p>
            <a:pPr algn="ctr">
              <a:buClr>
                <a:srgbClr val="000000"/>
              </a:buClr>
              <a:buFont typeface="Arial"/>
            </a:pPr>
            <a:r>
              <a:rPr lang="en" sz="3600" b="1" dirty="0">
                <a:solidFill>
                  <a:srgbClr val="C00000"/>
                </a:solidFill>
                <a:latin typeface="Calibri" panose="020F0502020204030204" pitchFamily="34" charset="0"/>
                <a:cs typeface="Calibri" panose="020F0502020204030204" pitchFamily="34" charset="0"/>
                <a:sym typeface="Georgia"/>
              </a:rPr>
              <a:t>Arithmetic Ops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291" name="Google Shape;291;p50"/>
          <p:cNvSpPr txBox="1"/>
          <p:nvPr/>
        </p:nvSpPr>
        <p:spPr>
          <a:xfrm>
            <a:off x="4497700" y="1378150"/>
            <a:ext cx="35031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Pretty standard, quite similar to numpy.</a:t>
            </a:r>
            <a:endParaRPr>
              <a:solidFill>
                <a:srgbClr val="FFFFFF"/>
              </a:solidFill>
              <a:latin typeface="Times New Roman"/>
              <a:ea typeface="Times New Roman"/>
              <a:cs typeface="Times New Roman"/>
              <a:sym typeface="Times New Roman"/>
            </a:endParaRPr>
          </a:p>
        </p:txBody>
      </p:sp>
      <p:sp>
        <p:nvSpPr>
          <p:cNvPr id="292" name="Google Shape;292;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93" name="Google Shape;293;p50"/>
          <p:cNvPicPr preferRelativeResize="0"/>
          <p:nvPr/>
        </p:nvPicPr>
        <p:blipFill>
          <a:blip r:embed="rId3">
            <a:alphaModFix/>
          </a:blip>
          <a:stretch>
            <a:fillRect/>
          </a:stretch>
        </p:blipFill>
        <p:spPr>
          <a:xfrm>
            <a:off x="1213969" y="877227"/>
            <a:ext cx="2922627" cy="3820976"/>
          </a:xfrm>
          <a:prstGeom prst="rect">
            <a:avLst/>
          </a:prstGeom>
          <a:noFill/>
          <a:ln>
            <a:noFill/>
          </a:ln>
        </p:spPr>
      </p:pic>
    </p:spTree>
    <p:extLst>
      <p:ext uri="{BB962C8B-B14F-4D97-AF65-F5344CB8AC3E}">
        <p14:creationId xmlns:p14="http://schemas.microsoft.com/office/powerpoint/2010/main" val="85537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C00000"/>
                </a:solidFill>
                <a:latin typeface="Calibri" panose="020F0502020204030204" pitchFamily="34" charset="0"/>
                <a:ea typeface="Georgia"/>
                <a:cs typeface="Calibri" panose="020F0502020204030204" pitchFamily="34" charset="0"/>
                <a:sym typeface="Georgia"/>
              </a:rPr>
              <a:t>What’s </a:t>
            </a:r>
            <a:r>
              <a:rPr lang="en" sz="3600" b="1" dirty="0">
                <a:solidFill>
                  <a:srgbClr val="C00000"/>
                </a:solidFill>
                <a:latin typeface="Calibri" panose="020F0502020204030204" pitchFamily="34" charset="0"/>
                <a:ea typeface="Georgia"/>
                <a:cs typeface="Calibri" panose="020F0502020204030204" pitchFamily="34" charset="0"/>
                <a:sym typeface="Georgia"/>
              </a:rPr>
              <a:t>TensorFlow</a:t>
            </a:r>
            <a:r>
              <a:rPr lang="en" b="1" dirty="0">
                <a:solidFill>
                  <a:srgbClr val="C00000"/>
                </a:solidFill>
                <a:latin typeface="Calibri" panose="020F0502020204030204" pitchFamily="34" charset="0"/>
                <a:ea typeface="Georgia"/>
                <a:cs typeface="Calibri" panose="020F0502020204030204" pitchFamily="34" charset="0"/>
                <a:sym typeface="Georgia"/>
              </a:rPr>
              <a:t>?</a:t>
            </a:r>
            <a:endParaRPr b="1" dirty="0">
              <a:solidFill>
                <a:srgbClr val="C00000"/>
              </a:solidFill>
              <a:latin typeface="Calibri" panose="020F0502020204030204" pitchFamily="34" charset="0"/>
              <a:ea typeface="Georgia"/>
              <a:cs typeface="Calibri" panose="020F0502020204030204" pitchFamily="34" charset="0"/>
              <a:sym typeface="Georgia"/>
            </a:endParaRPr>
          </a:p>
        </p:txBody>
      </p:sp>
      <p:sp>
        <p:nvSpPr>
          <p:cNvPr id="77" name="Google Shape;77;p16"/>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a:spcBef>
                <a:spcPts val="1600"/>
              </a:spcBef>
              <a:spcAft>
                <a:spcPts val="1600"/>
              </a:spcAft>
            </a:pPr>
            <a:r>
              <a:rPr lang="en" dirty="0">
                <a:latin typeface="Calibri" panose="020F0502020204030204" pitchFamily="34" charset="0"/>
                <a:ea typeface="Georgia"/>
                <a:cs typeface="Calibri" panose="020F0502020204030204" pitchFamily="34" charset="0"/>
                <a:sym typeface="Georgia"/>
              </a:rPr>
              <a:t>Open source software library for numerical computation using data flow graphs</a:t>
            </a:r>
          </a:p>
          <a:p>
            <a:pPr marL="342900">
              <a:spcBef>
                <a:spcPts val="1600"/>
              </a:spcBef>
              <a:spcAft>
                <a:spcPts val="1600"/>
              </a:spcAft>
            </a:pPr>
            <a:r>
              <a:rPr lang="en" dirty="0">
                <a:latin typeface="Calibri" panose="020F0502020204030204" pitchFamily="34" charset="0"/>
                <a:ea typeface="Georgia"/>
                <a:cs typeface="Calibri" panose="020F0502020204030204" pitchFamily="34" charset="0"/>
                <a:sym typeface="Georgia"/>
              </a:rPr>
              <a:t>Developed by Google Brain</a:t>
            </a:r>
          </a:p>
          <a:p>
            <a:pPr marL="342900">
              <a:spcBef>
                <a:spcPts val="1600"/>
              </a:spcBef>
              <a:spcAft>
                <a:spcPts val="1600"/>
              </a:spcAft>
            </a:pPr>
            <a:r>
              <a:rPr lang="en" dirty="0">
                <a:latin typeface="Calibri" panose="020F0502020204030204" pitchFamily="34" charset="0"/>
                <a:ea typeface="Georgia"/>
                <a:cs typeface="Calibri" panose="020F0502020204030204" pitchFamily="34" charset="0"/>
                <a:sym typeface="Georgia"/>
              </a:rPr>
              <a:t>Provides primitives for defining functions on tensors and automatically computing their derivatives</a:t>
            </a:r>
          </a:p>
        </p:txBody>
      </p:sp>
      <p:sp>
        <p:nvSpPr>
          <p:cNvPr id="78" name="Google Shape;7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2</a:t>
            </a:fld>
            <a:endParaRPr dirty="0">
              <a:solidFill>
                <a:schemeClr val="tx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title"/>
          </p:nvPr>
        </p:nvSpPr>
        <p:spPr>
          <a:xfrm>
            <a:off x="0" y="0"/>
            <a:ext cx="9144000" cy="572700"/>
          </a:xfrm>
          <a:prstGeom prst="rect">
            <a:avLst/>
          </a:prstGeom>
        </p:spPr>
        <p:txBody>
          <a:bodyPr spcFirstLastPara="1" vert="horz" wrap="square" lIns="91425" tIns="91425" rIns="91425" bIns="91425" rtlCol="0" anchor="t" anchorCtr="0">
            <a:noAutofit/>
          </a:bodyPr>
          <a:lstStyle/>
          <a:p>
            <a:pPr algn="ctr">
              <a:buClr>
                <a:srgbClr val="000000"/>
              </a:buClr>
              <a:buFont typeface="Arial"/>
            </a:pPr>
            <a:r>
              <a:rPr lang="en" sz="3600" b="1" dirty="0">
                <a:solidFill>
                  <a:srgbClr val="C00000"/>
                </a:solidFill>
                <a:latin typeface="Calibri" panose="020F0502020204030204" pitchFamily="34" charset="0"/>
                <a:cs typeface="Calibri" panose="020F0502020204030204" pitchFamily="34" charset="0"/>
                <a:sym typeface="Georgia"/>
              </a:rPr>
              <a:t>TensorFlow Data Types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362" name="Google Shape;362;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63" name="Google Shape;363;p60"/>
          <p:cNvPicPr preferRelativeResize="0"/>
          <p:nvPr/>
        </p:nvPicPr>
        <p:blipFill>
          <a:blip r:embed="rId3">
            <a:alphaModFix/>
          </a:blip>
          <a:stretch>
            <a:fillRect/>
          </a:stretch>
        </p:blipFill>
        <p:spPr>
          <a:xfrm>
            <a:off x="3182581" y="572700"/>
            <a:ext cx="2742358" cy="4154910"/>
          </a:xfrm>
          <a:prstGeom prst="rect">
            <a:avLst/>
          </a:prstGeom>
          <a:noFill/>
          <a:ln>
            <a:noFill/>
          </a:ln>
        </p:spPr>
      </p:pic>
    </p:spTree>
    <p:extLst>
      <p:ext uri="{BB962C8B-B14F-4D97-AF65-F5344CB8AC3E}">
        <p14:creationId xmlns:p14="http://schemas.microsoft.com/office/powerpoint/2010/main" val="265607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40"/>
          <p:cNvSpPr txBox="1">
            <a:spLocks noGrp="1"/>
          </p:cNvSpPr>
          <p:nvPr>
            <p:ph type="title"/>
          </p:nvPr>
        </p:nvSpPr>
        <p:spPr>
          <a:xfrm>
            <a:off x="0" y="0"/>
            <a:ext cx="9144000" cy="572700"/>
          </a:xfrm>
          <a:prstGeom prst="rect">
            <a:avLst/>
          </a:prstGeom>
        </p:spPr>
        <p:txBody>
          <a:bodyPr spcFirstLastPara="1" vert="horz" wrap="square" lIns="91425" tIns="91425" rIns="91425" bIns="91425" rtlCol="0" anchor="t" anchorCtr="0">
            <a:noAutofit/>
          </a:bodyPr>
          <a:lstStyle/>
          <a:p>
            <a:pPr algn="ctr">
              <a:buClr>
                <a:srgbClr val="000000"/>
              </a:buClr>
              <a:buFont typeface="Arial"/>
            </a:pPr>
            <a:r>
              <a:rPr lang="en" sz="3600" b="1" dirty="0">
                <a:solidFill>
                  <a:srgbClr val="C00000"/>
                </a:solidFill>
                <a:latin typeface="Calibri" panose="020F0502020204030204" pitchFamily="34" charset="0"/>
                <a:cs typeface="Calibri" panose="020F0502020204030204" pitchFamily="34" charset="0"/>
                <a:sym typeface="Georgia"/>
              </a:rPr>
              <a:t>Constants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213" name="Google Shape;21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a:extLst>
              <a:ext uri="{FF2B5EF4-FFF2-40B4-BE49-F238E27FC236}">
                <a16:creationId xmlns:a16="http://schemas.microsoft.com/office/drawing/2014/main" id="{10C8F70A-3564-7546-921A-1F339C4BB626}"/>
              </a:ext>
            </a:extLst>
          </p:cNvPr>
          <p:cNvPicPr>
            <a:picLocks noChangeAspect="1"/>
          </p:cNvPicPr>
          <p:nvPr/>
        </p:nvPicPr>
        <p:blipFill>
          <a:blip r:embed="rId3"/>
          <a:stretch>
            <a:fillRect/>
          </a:stretch>
        </p:blipFill>
        <p:spPr>
          <a:xfrm>
            <a:off x="311700" y="1152475"/>
            <a:ext cx="4792217" cy="2563279"/>
          </a:xfrm>
          <a:prstGeom prst="rect">
            <a:avLst/>
          </a:prstGeom>
        </p:spPr>
      </p:pic>
    </p:spTree>
    <p:extLst>
      <p:ext uri="{BB962C8B-B14F-4D97-AF65-F5344CB8AC3E}">
        <p14:creationId xmlns:p14="http://schemas.microsoft.com/office/powerpoint/2010/main" val="23884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0" y="0"/>
            <a:ext cx="9144000" cy="572700"/>
          </a:xfrm>
          <a:prstGeom prst="rect">
            <a:avLst/>
          </a:prstGeom>
        </p:spPr>
        <p:txBody>
          <a:bodyPr spcFirstLastPara="1" vert="horz" wrap="square" lIns="91425" tIns="91425" rIns="91425" bIns="91425" rtlCol="0" anchor="t" anchorCtr="0">
            <a:noAutofit/>
          </a:bodyPr>
          <a:lstStyle/>
          <a:p>
            <a:pPr algn="ctr">
              <a:buClr>
                <a:srgbClr val="000000"/>
              </a:buClr>
              <a:buFont typeface="Arial"/>
            </a:pPr>
            <a:r>
              <a:rPr lang="en" sz="3600" b="1" dirty="0">
                <a:solidFill>
                  <a:srgbClr val="C00000"/>
                </a:solidFill>
                <a:latin typeface="Calibri" panose="020F0502020204030204" pitchFamily="34" charset="0"/>
                <a:cs typeface="Calibri" panose="020F0502020204030204" pitchFamily="34" charset="0"/>
                <a:sym typeface="Georgia"/>
              </a:rPr>
              <a:t>Randomly Generated Constants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270" name="Google Shape;27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4" name="Rectangle 3">
            <a:extLst>
              <a:ext uri="{FF2B5EF4-FFF2-40B4-BE49-F238E27FC236}">
                <a16:creationId xmlns:a16="http://schemas.microsoft.com/office/drawing/2014/main" id="{675A9FA2-2866-3E41-879B-450E7A50BFF7}"/>
              </a:ext>
            </a:extLst>
          </p:cNvPr>
          <p:cNvSpPr/>
          <p:nvPr/>
        </p:nvSpPr>
        <p:spPr>
          <a:xfrm>
            <a:off x="450444" y="814624"/>
            <a:ext cx="8490857" cy="1200329"/>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12121"/>
                </a:solidFill>
                <a:latin typeface="Calibri" panose="020F0502020204030204" pitchFamily="34" charset="0"/>
                <a:cs typeface="Calibri" panose="020F0502020204030204" pitchFamily="34" charset="0"/>
              </a:rPr>
              <a:t>TF has several ops that create random tensors with different distributions</a:t>
            </a: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the initialization of variables</a:t>
            </a:r>
          </a:p>
        </p:txBody>
      </p:sp>
      <p:pic>
        <p:nvPicPr>
          <p:cNvPr id="6" name="Picture 5">
            <a:extLst>
              <a:ext uri="{FF2B5EF4-FFF2-40B4-BE49-F238E27FC236}">
                <a16:creationId xmlns:a16="http://schemas.microsoft.com/office/drawing/2014/main" id="{306E010F-F9CF-7C43-AE69-1A4FDF7F3467}"/>
              </a:ext>
            </a:extLst>
          </p:cNvPr>
          <p:cNvPicPr>
            <a:picLocks noChangeAspect="1"/>
          </p:cNvPicPr>
          <p:nvPr/>
        </p:nvPicPr>
        <p:blipFill>
          <a:blip r:embed="rId3"/>
          <a:stretch>
            <a:fillRect/>
          </a:stretch>
        </p:blipFill>
        <p:spPr>
          <a:xfrm>
            <a:off x="987378" y="2256877"/>
            <a:ext cx="3322186" cy="2406340"/>
          </a:xfrm>
          <a:prstGeom prst="rect">
            <a:avLst/>
          </a:prstGeom>
        </p:spPr>
      </p:pic>
    </p:spTree>
    <p:extLst>
      <p:ext uri="{BB962C8B-B14F-4D97-AF65-F5344CB8AC3E}">
        <p14:creationId xmlns:p14="http://schemas.microsoft.com/office/powerpoint/2010/main" val="25962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66"/>
          <p:cNvSpPr txBox="1">
            <a:spLocks noGrp="1"/>
          </p:cNvSpPr>
          <p:nvPr>
            <p:ph type="title"/>
          </p:nvPr>
        </p:nvSpPr>
        <p:spPr>
          <a:xfrm>
            <a:off x="0" y="0"/>
            <a:ext cx="9144000" cy="572700"/>
          </a:xfrm>
          <a:prstGeom prst="rect">
            <a:avLst/>
          </a:prstGeom>
        </p:spPr>
        <p:txBody>
          <a:bodyPr spcFirstLastPara="1" vert="horz" wrap="square" lIns="91425" tIns="91425" rIns="91425" bIns="91425" rtlCol="0" anchor="t" anchorCtr="0">
            <a:noAutofit/>
          </a:bodyPr>
          <a:lstStyle/>
          <a:p>
            <a:pPr algn="ctr">
              <a:buClr>
                <a:srgbClr val="000000"/>
              </a:buClr>
              <a:buFont typeface="Arial"/>
            </a:pPr>
            <a:r>
              <a:rPr lang="en" sz="3600" b="1" dirty="0">
                <a:solidFill>
                  <a:srgbClr val="C00000"/>
                </a:solidFill>
                <a:latin typeface="Calibri" panose="020F0502020204030204" pitchFamily="34" charset="0"/>
                <a:cs typeface="Calibri" panose="020F0502020204030204" pitchFamily="34" charset="0"/>
                <a:sym typeface="Georgia"/>
              </a:rPr>
              <a:t>What’s wrong with constants?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404" name="Google Shape;404;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libri" panose="020F0502020204030204" pitchFamily="34" charset="0"/>
                <a:cs typeface="Calibri" panose="020F0502020204030204" pitchFamily="34" charset="0"/>
              </a:rPr>
              <a:t>23</a:t>
            </a:fld>
            <a:endParaRPr>
              <a:latin typeface="Calibri" panose="020F0502020204030204" pitchFamily="34" charset="0"/>
              <a:cs typeface="Calibri" panose="020F0502020204030204" pitchFamily="34" charset="0"/>
            </a:endParaRPr>
          </a:p>
        </p:txBody>
      </p:sp>
      <p:sp>
        <p:nvSpPr>
          <p:cNvPr id="5" name="Google Shape;409;p67">
            <a:extLst>
              <a:ext uri="{FF2B5EF4-FFF2-40B4-BE49-F238E27FC236}">
                <a16:creationId xmlns:a16="http://schemas.microsoft.com/office/drawing/2014/main" id="{F5E6A4AE-680C-5B43-87CF-48F93D65EAA3}"/>
              </a:ext>
            </a:extLst>
          </p:cNvPr>
          <p:cNvSpPr txBox="1">
            <a:spLocks/>
          </p:cNvSpPr>
          <p:nvPr/>
        </p:nvSpPr>
        <p:spPr>
          <a:xfrm>
            <a:off x="280168" y="743233"/>
            <a:ext cx="8520600" cy="5704866"/>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285750" indent="-285750">
              <a:buClrTx/>
            </a:pPr>
            <a:r>
              <a:rPr lang="en-US" sz="2400" dirty="0">
                <a:latin typeface="Calibri" panose="020F0502020204030204" pitchFamily="34" charset="0"/>
                <a:ea typeface="Georgia"/>
                <a:cs typeface="Calibri" panose="020F0502020204030204" pitchFamily="34" charset="0"/>
                <a:sym typeface="Georgia"/>
              </a:rPr>
              <a:t>Constants are stored in the graph definition</a:t>
            </a:r>
          </a:p>
          <a:p>
            <a:pPr marL="0" indent="0">
              <a:buClrTx/>
              <a:buFont typeface="Arial" panose="020B0604020202020204" pitchFamily="34" charset="0"/>
              <a:buNone/>
            </a:pPr>
            <a:endParaRPr lang="en-US" sz="2400" dirty="0">
              <a:latin typeface="Calibri" panose="020F0502020204030204" pitchFamily="34" charset="0"/>
              <a:ea typeface="Consolas"/>
              <a:cs typeface="Calibri" panose="020F0502020204030204" pitchFamily="34" charset="0"/>
              <a:sym typeface="Consolas"/>
            </a:endParaRPr>
          </a:p>
          <a:p>
            <a:pPr marL="0" indent="0">
              <a:buClrTx/>
              <a:buFont typeface="Arial" panose="020B0604020202020204" pitchFamily="34" charset="0"/>
              <a:buNone/>
            </a:pPr>
            <a:r>
              <a:rPr lang="en-US" sz="2400" dirty="0">
                <a:latin typeface="Calibri" panose="020F0502020204030204" pitchFamily="34" charset="0"/>
                <a:ea typeface="Consolas"/>
                <a:cs typeface="Calibri" panose="020F0502020204030204" pitchFamily="34" charset="0"/>
                <a:sym typeface="Consolas"/>
              </a:rPr>
              <a:t>	</a:t>
            </a:r>
          </a:p>
          <a:p>
            <a:pPr marL="0" indent="0">
              <a:spcBef>
                <a:spcPts val="1600"/>
              </a:spcBef>
              <a:buClrTx/>
              <a:buFont typeface="Arial" panose="020B0604020202020204" pitchFamily="34" charset="0"/>
              <a:buNone/>
            </a:pPr>
            <a:endParaRPr lang="en-US" sz="2400" dirty="0">
              <a:latin typeface="Calibri" panose="020F0502020204030204" pitchFamily="34" charset="0"/>
              <a:ea typeface="Consolas"/>
              <a:cs typeface="Calibri" panose="020F0502020204030204" pitchFamily="34" charset="0"/>
              <a:sym typeface="Consolas"/>
            </a:endParaRPr>
          </a:p>
          <a:p>
            <a:pPr marL="0" indent="0">
              <a:spcBef>
                <a:spcPts val="1600"/>
              </a:spcBef>
              <a:spcAft>
                <a:spcPts val="1600"/>
              </a:spcAft>
              <a:buClrTx/>
              <a:buFont typeface="Arial" panose="020B0604020202020204" pitchFamily="34" charset="0"/>
              <a:buNone/>
            </a:pPr>
            <a:endParaRPr lang="en-US" sz="2400" dirty="0">
              <a:latin typeface="Calibri" panose="020F0502020204030204" pitchFamily="34" charset="0"/>
              <a:ea typeface="Georgia"/>
              <a:cs typeface="Calibri" panose="020F0502020204030204" pitchFamily="34" charset="0"/>
              <a:sym typeface="Georgia"/>
            </a:endParaRPr>
          </a:p>
        </p:txBody>
      </p:sp>
      <p:pic>
        <p:nvPicPr>
          <p:cNvPr id="6" name="Google Shape;412;p67">
            <a:extLst>
              <a:ext uri="{FF2B5EF4-FFF2-40B4-BE49-F238E27FC236}">
                <a16:creationId xmlns:a16="http://schemas.microsoft.com/office/drawing/2014/main" id="{F8C330FA-5E21-FE4F-94B7-B29AF5EE914A}"/>
              </a:ext>
            </a:extLst>
          </p:cNvPr>
          <p:cNvPicPr preferRelativeResize="0"/>
          <p:nvPr/>
        </p:nvPicPr>
        <p:blipFill>
          <a:blip r:embed="rId3">
            <a:alphaModFix/>
          </a:blip>
          <a:stretch>
            <a:fillRect/>
          </a:stretch>
        </p:blipFill>
        <p:spPr>
          <a:xfrm>
            <a:off x="611626" y="2329070"/>
            <a:ext cx="3402051" cy="1807050"/>
          </a:xfrm>
          <a:prstGeom prst="rect">
            <a:avLst/>
          </a:prstGeom>
          <a:noFill/>
          <a:ln>
            <a:noFill/>
          </a:ln>
        </p:spPr>
      </p:pic>
      <p:pic>
        <p:nvPicPr>
          <p:cNvPr id="3" name="Picture 2">
            <a:extLst>
              <a:ext uri="{FF2B5EF4-FFF2-40B4-BE49-F238E27FC236}">
                <a16:creationId xmlns:a16="http://schemas.microsoft.com/office/drawing/2014/main" id="{9EEAC45A-8567-E243-B42A-03C25F945595}"/>
              </a:ext>
            </a:extLst>
          </p:cNvPr>
          <p:cNvPicPr>
            <a:picLocks noChangeAspect="1"/>
          </p:cNvPicPr>
          <p:nvPr/>
        </p:nvPicPr>
        <p:blipFill>
          <a:blip r:embed="rId4"/>
          <a:stretch>
            <a:fillRect/>
          </a:stretch>
        </p:blipFill>
        <p:spPr>
          <a:xfrm>
            <a:off x="611626" y="1330622"/>
            <a:ext cx="4341442" cy="475656"/>
          </a:xfrm>
          <a:prstGeom prst="rect">
            <a:avLst/>
          </a:prstGeom>
        </p:spPr>
      </p:pic>
      <p:sp>
        <p:nvSpPr>
          <p:cNvPr id="7" name="Google Shape;425;p69">
            <a:extLst>
              <a:ext uri="{FF2B5EF4-FFF2-40B4-BE49-F238E27FC236}">
                <a16:creationId xmlns:a16="http://schemas.microsoft.com/office/drawing/2014/main" id="{753D698F-4211-3F4C-8A0B-09D26BFCD8CE}"/>
              </a:ext>
            </a:extLst>
          </p:cNvPr>
          <p:cNvSpPr txBox="1">
            <a:spLocks noGrp="1"/>
          </p:cNvSpPr>
          <p:nvPr>
            <p:ph type="body" idx="1"/>
          </p:nvPr>
        </p:nvSpPr>
        <p:spPr>
          <a:xfrm>
            <a:off x="4891487" y="1719942"/>
            <a:ext cx="4129671" cy="3036517"/>
          </a:xfrm>
          <a:prstGeom prst="rect">
            <a:avLst/>
          </a:prstGeom>
        </p:spPr>
        <p:txBody>
          <a:bodyPr spcFirstLastPara="1" wrap="square" lIns="91425" tIns="91425" rIns="91425" bIns="91425" anchor="t" anchorCtr="0">
            <a:noAutofit/>
          </a:bodyPr>
          <a:lstStyle/>
          <a:p>
            <a:pPr marL="285750" indent="-285750">
              <a:spcBef>
                <a:spcPts val="1600"/>
              </a:spcBef>
            </a:pPr>
            <a:r>
              <a:rPr lang="en" sz="1800" dirty="0">
                <a:latin typeface="Calibri" panose="020F0502020204030204" pitchFamily="34" charset="0"/>
                <a:ea typeface="Georgia"/>
                <a:cs typeface="Calibri" panose="020F0502020204030204" pitchFamily="34" charset="0"/>
                <a:sym typeface="Georgia"/>
              </a:rPr>
              <a:t>This makes loading graphs expensive when constants are big</a:t>
            </a:r>
          </a:p>
          <a:p>
            <a:pPr marL="285750" indent="-285750">
              <a:spcBef>
                <a:spcPts val="1600"/>
              </a:spcBef>
            </a:pPr>
            <a:r>
              <a:rPr lang="en" sz="1800" dirty="0">
                <a:latin typeface="Calibri" panose="020F0502020204030204" pitchFamily="34" charset="0"/>
                <a:ea typeface="Georgia"/>
                <a:cs typeface="Calibri" panose="020F0502020204030204" pitchFamily="34" charset="0"/>
                <a:sym typeface="Georgia"/>
              </a:rPr>
              <a:t>Only use constants for primitive types.</a:t>
            </a:r>
            <a:endParaRPr sz="1800" dirty="0">
              <a:latin typeface="Calibri" panose="020F0502020204030204" pitchFamily="34" charset="0"/>
              <a:ea typeface="Georgia"/>
              <a:cs typeface="Calibri" panose="020F0502020204030204" pitchFamily="34" charset="0"/>
              <a:sym typeface="Georgia"/>
            </a:endParaRPr>
          </a:p>
          <a:p>
            <a:pPr marL="285750" indent="-285750">
              <a:spcBef>
                <a:spcPts val="1600"/>
              </a:spcBef>
            </a:pPr>
            <a:r>
              <a:rPr lang="en" sz="1800" dirty="0">
                <a:latin typeface="Calibri" panose="020F0502020204030204" pitchFamily="34" charset="0"/>
                <a:ea typeface="Georgia"/>
                <a:cs typeface="Calibri" panose="020F0502020204030204" pitchFamily="34" charset="0"/>
                <a:sym typeface="Georgia"/>
              </a:rPr>
              <a:t>Use variables or readers for more data that requires more memory</a:t>
            </a:r>
            <a:endParaRPr sz="1800" dirty="0">
              <a:latin typeface="Calibri" panose="020F0502020204030204" pitchFamily="34" charset="0"/>
              <a:ea typeface="Georgia"/>
              <a:cs typeface="Calibri" panose="020F0502020204030204" pitchFamily="34" charset="0"/>
              <a:sym typeface="Georgia"/>
            </a:endParaRPr>
          </a:p>
        </p:txBody>
      </p:sp>
    </p:spTree>
    <p:extLst>
      <p:ext uri="{BB962C8B-B14F-4D97-AF65-F5344CB8AC3E}">
        <p14:creationId xmlns:p14="http://schemas.microsoft.com/office/powerpoint/2010/main" val="232555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8"/>
          <p:cNvSpPr txBox="1">
            <a:spLocks noGrp="1"/>
          </p:cNvSpPr>
          <p:nvPr>
            <p:ph type="title"/>
          </p:nvPr>
        </p:nvSpPr>
        <p:spPr>
          <a:xfrm>
            <a:off x="397800" y="851338"/>
            <a:ext cx="8520600" cy="1532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00B050"/>
                </a:solidFill>
                <a:latin typeface="Calibri" panose="020F0502020204030204" pitchFamily="34" charset="0"/>
                <a:ea typeface="Georgia"/>
                <a:cs typeface="Calibri" panose="020F0502020204030204" pitchFamily="34" charset="0"/>
                <a:sym typeface="Georgia"/>
              </a:rPr>
              <a:t>A quick reminder:</a:t>
            </a:r>
            <a:br>
              <a:rPr lang="en" sz="2200" dirty="0">
                <a:latin typeface="Calibri" panose="020F0502020204030204" pitchFamily="34" charset="0"/>
                <a:ea typeface="Georgia"/>
                <a:cs typeface="Calibri" panose="020F0502020204030204" pitchFamily="34" charset="0"/>
                <a:sym typeface="Georgia"/>
              </a:rPr>
            </a:br>
            <a:r>
              <a:rPr lang="en" sz="2200" dirty="0">
                <a:latin typeface="Calibri" panose="020F0502020204030204" pitchFamily="34" charset="0"/>
                <a:ea typeface="Georgia"/>
                <a:cs typeface="Calibri" panose="020F0502020204030204" pitchFamily="34" charset="0"/>
                <a:sym typeface="Georgia"/>
              </a:rPr>
              <a:t>A TF program often has 2 phases: </a:t>
            </a:r>
            <a:endParaRPr sz="2200" dirty="0">
              <a:latin typeface="Calibri" panose="020F0502020204030204" pitchFamily="34" charset="0"/>
              <a:ea typeface="Georgia"/>
              <a:cs typeface="Calibri" panose="020F0502020204030204" pitchFamily="34" charset="0"/>
              <a:sym typeface="Georgia"/>
            </a:endParaRPr>
          </a:p>
          <a:p>
            <a:pPr marL="457200" lvl="0" indent="-342900" algn="l" rtl="0">
              <a:spcBef>
                <a:spcPts val="0"/>
              </a:spcBef>
              <a:spcAft>
                <a:spcPts val="0"/>
              </a:spcAft>
              <a:buClr>
                <a:schemeClr val="tx1"/>
              </a:buClr>
              <a:buSzPts val="1800"/>
              <a:buFont typeface="Georgia"/>
              <a:buAutoNum type="arabicPeriod"/>
            </a:pPr>
            <a:r>
              <a:rPr lang="en" sz="2200" dirty="0">
                <a:latin typeface="Calibri" panose="020F0502020204030204" pitchFamily="34" charset="0"/>
                <a:ea typeface="Georgia"/>
                <a:cs typeface="Calibri" panose="020F0502020204030204" pitchFamily="34" charset="0"/>
                <a:sym typeface="Georgia"/>
              </a:rPr>
              <a:t>Assemble a graph </a:t>
            </a:r>
            <a:endParaRPr sz="2200" dirty="0">
              <a:latin typeface="Calibri" panose="020F0502020204030204" pitchFamily="34" charset="0"/>
              <a:ea typeface="Georgia"/>
              <a:cs typeface="Calibri" panose="020F0502020204030204" pitchFamily="34" charset="0"/>
              <a:sym typeface="Georgia"/>
            </a:endParaRPr>
          </a:p>
          <a:p>
            <a:pPr marL="457200" lvl="0" indent="-342900" algn="l" rtl="0">
              <a:spcBef>
                <a:spcPts val="0"/>
              </a:spcBef>
              <a:spcAft>
                <a:spcPts val="0"/>
              </a:spcAft>
              <a:buClr>
                <a:schemeClr val="tx1"/>
              </a:buClr>
              <a:buSzPts val="1800"/>
              <a:buFont typeface="Georgia"/>
              <a:buAutoNum type="arabicPeriod"/>
            </a:pPr>
            <a:r>
              <a:rPr lang="en" sz="2200" dirty="0">
                <a:latin typeface="Calibri" panose="020F0502020204030204" pitchFamily="34" charset="0"/>
                <a:ea typeface="Georgia"/>
                <a:cs typeface="Calibri" panose="020F0502020204030204" pitchFamily="34" charset="0"/>
                <a:sym typeface="Georgia"/>
              </a:rPr>
              <a:t>Use a session to execute operations in the graph</a:t>
            </a:r>
            <a:endParaRPr sz="2200" dirty="0">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None/>
            </a:pPr>
            <a:endParaRPr sz="2200" dirty="0">
              <a:latin typeface="Calibri" panose="020F0502020204030204" pitchFamily="34" charset="0"/>
              <a:ea typeface="Georgia"/>
              <a:cs typeface="Calibri" panose="020F0502020204030204" pitchFamily="34" charset="0"/>
              <a:sym typeface="Georgia"/>
            </a:endParaRPr>
          </a:p>
        </p:txBody>
      </p:sp>
      <p:sp>
        <p:nvSpPr>
          <p:cNvPr id="639" name="Google Shape;639;p98"/>
          <p:cNvSpPr txBox="1">
            <a:spLocks noGrp="1"/>
          </p:cNvSpPr>
          <p:nvPr>
            <p:ph type="title"/>
          </p:nvPr>
        </p:nvSpPr>
        <p:spPr>
          <a:xfrm>
            <a:off x="325213" y="0"/>
            <a:ext cx="8520600" cy="572700"/>
          </a:xfrm>
          <a:prstGeom prst="rect">
            <a:avLst/>
          </a:prstGeom>
        </p:spPr>
        <p:txBody>
          <a:bodyPr spcFirstLastPara="1" vert="horz" wrap="square" lIns="91425" tIns="91425" rIns="91425" bIns="91425" rtlCol="0" anchor="t" anchorCtr="0">
            <a:noAutofit/>
          </a:bodyPr>
          <a:lstStyle/>
          <a:p>
            <a:pPr algn="ctr">
              <a:buClr>
                <a:srgbClr val="000000"/>
              </a:buClr>
              <a:buFont typeface="Arial"/>
            </a:pPr>
            <a:r>
              <a:rPr lang="en" sz="3600" b="1" dirty="0">
                <a:solidFill>
                  <a:srgbClr val="C00000"/>
                </a:solidFill>
                <a:latin typeface="Calibri" panose="020F0502020204030204" pitchFamily="34" charset="0"/>
                <a:cs typeface="Calibri" panose="020F0502020204030204" pitchFamily="34" charset="0"/>
                <a:sym typeface="Georgia"/>
              </a:rPr>
              <a:t>Placeholders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640" name="Google Shape;640;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libri" panose="020F0502020204030204" pitchFamily="34" charset="0"/>
                <a:cs typeface="Calibri" panose="020F0502020204030204" pitchFamily="34" charset="0"/>
              </a:rPr>
              <a:t>24</a:t>
            </a:fld>
            <a:endParaRPr>
              <a:latin typeface="Calibri" panose="020F0502020204030204" pitchFamily="34" charset="0"/>
              <a:cs typeface="Calibri" panose="020F0502020204030204" pitchFamily="34" charset="0"/>
            </a:endParaRPr>
          </a:p>
        </p:txBody>
      </p:sp>
      <p:sp>
        <p:nvSpPr>
          <p:cNvPr id="5" name="Google Shape;638;p98">
            <a:extLst>
              <a:ext uri="{FF2B5EF4-FFF2-40B4-BE49-F238E27FC236}">
                <a16:creationId xmlns:a16="http://schemas.microsoft.com/office/drawing/2014/main" id="{5CE08785-66DC-5C49-9676-6D2F5C710AC4}"/>
              </a:ext>
            </a:extLst>
          </p:cNvPr>
          <p:cNvSpPr txBox="1">
            <a:spLocks/>
          </p:cNvSpPr>
          <p:nvPr/>
        </p:nvSpPr>
        <p:spPr>
          <a:xfrm>
            <a:off x="397800" y="2383971"/>
            <a:ext cx="8520600" cy="1532633"/>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r>
              <a:rPr lang="en-US" sz="2200" dirty="0">
                <a:latin typeface="Calibri" panose="020F0502020204030204" pitchFamily="34" charset="0"/>
                <a:ea typeface="Georgia"/>
                <a:cs typeface="Calibri" panose="020F0502020204030204" pitchFamily="34" charset="0"/>
                <a:sym typeface="Georgia"/>
              </a:rPr>
              <a:t>⇒ Assemble the graph first without knowing the values needed for computation</a:t>
            </a:r>
          </a:p>
        </p:txBody>
      </p:sp>
      <p:sp>
        <p:nvSpPr>
          <p:cNvPr id="2" name="Rectangle 1">
            <a:extLst>
              <a:ext uri="{FF2B5EF4-FFF2-40B4-BE49-F238E27FC236}">
                <a16:creationId xmlns:a16="http://schemas.microsoft.com/office/drawing/2014/main" id="{6FD69B8D-374B-7442-92BC-53DBAA20FC67}"/>
              </a:ext>
            </a:extLst>
          </p:cNvPr>
          <p:cNvSpPr/>
          <p:nvPr/>
        </p:nvSpPr>
        <p:spPr>
          <a:xfrm>
            <a:off x="397800" y="3413389"/>
            <a:ext cx="8448013" cy="1006429"/>
          </a:xfrm>
          <a:prstGeom prst="rect">
            <a:avLst/>
          </a:prstGeom>
        </p:spPr>
        <p:txBody>
          <a:bodyPr spcFirstLastPara="1" vert="horz" wrap="square" lIns="91425" tIns="91425" rIns="91425" bIns="91425" rtlCol="0" anchor="t" anchorCtr="0">
            <a:noAutofit/>
          </a:bodyPr>
          <a:lstStyle/>
          <a:p>
            <a:pPr defTabSz="685800">
              <a:lnSpc>
                <a:spcPct val="90000"/>
              </a:lnSpc>
              <a:buClrTx/>
              <a:buSzPts val="2800"/>
            </a:pPr>
            <a:r>
              <a:rPr lang="en-US" sz="2200" b="1" kern="1200" dirty="0">
                <a:solidFill>
                  <a:srgbClr val="00B050"/>
                </a:solidFill>
                <a:latin typeface="Calibri" panose="020F0502020204030204" pitchFamily="34" charset="0"/>
                <a:cs typeface="Calibri" panose="020F0502020204030204" pitchFamily="34" charset="0"/>
                <a:sym typeface="Georgia"/>
              </a:rPr>
              <a:t>Analogy</a:t>
            </a:r>
            <a:r>
              <a:rPr lang="en-US" sz="2200" kern="1200" dirty="0">
                <a:solidFill>
                  <a:schemeClr val="tx1"/>
                </a:solidFill>
                <a:latin typeface="Calibri" panose="020F0502020204030204" pitchFamily="34" charset="0"/>
                <a:cs typeface="Calibri" panose="020F0502020204030204" pitchFamily="34" charset="0"/>
                <a:sym typeface="Georgia"/>
              </a:rPr>
              <a:t>:</a:t>
            </a:r>
          </a:p>
          <a:p>
            <a:pPr defTabSz="685800">
              <a:lnSpc>
                <a:spcPct val="90000"/>
              </a:lnSpc>
              <a:buClrTx/>
              <a:buSzPts val="2800"/>
            </a:pPr>
            <a:r>
              <a:rPr lang="en-US" sz="2200" kern="1200" dirty="0">
                <a:solidFill>
                  <a:schemeClr val="tx1"/>
                </a:solidFill>
                <a:latin typeface="Calibri" panose="020F0502020204030204" pitchFamily="34" charset="0"/>
                <a:cs typeface="Calibri" panose="020F0502020204030204" pitchFamily="34" charset="0"/>
                <a:sym typeface="Georgia"/>
              </a:rPr>
              <a:t>Define the function </a:t>
            </a:r>
            <a:r>
              <a:rPr lang="en-US" sz="2200" b="1" kern="1200" dirty="0">
                <a:solidFill>
                  <a:srgbClr val="0070C0"/>
                </a:solidFill>
                <a:latin typeface="Calibri" panose="020F0502020204030204" pitchFamily="34" charset="0"/>
                <a:cs typeface="Calibri" panose="020F0502020204030204" pitchFamily="34" charset="0"/>
                <a:sym typeface="Georgia"/>
              </a:rPr>
              <a:t>f(x, y) = 2 * x + y </a:t>
            </a:r>
            <a:r>
              <a:rPr lang="en-US" sz="2200" kern="1200" dirty="0">
                <a:solidFill>
                  <a:schemeClr val="tx1"/>
                </a:solidFill>
                <a:latin typeface="Calibri" panose="020F0502020204030204" pitchFamily="34" charset="0"/>
                <a:cs typeface="Calibri" panose="020F0502020204030204" pitchFamily="34" charset="0"/>
                <a:sym typeface="Georgia"/>
              </a:rPr>
              <a:t>without knowing value of x or y. </a:t>
            </a:r>
          </a:p>
          <a:p>
            <a:pPr defTabSz="685800">
              <a:lnSpc>
                <a:spcPct val="90000"/>
              </a:lnSpc>
              <a:buClrTx/>
              <a:buSzPts val="2800"/>
            </a:pPr>
            <a:r>
              <a:rPr lang="en-US" sz="2200" kern="1200" dirty="0">
                <a:solidFill>
                  <a:schemeClr val="tx1"/>
                </a:solidFill>
                <a:latin typeface="Calibri" panose="020F0502020204030204" pitchFamily="34" charset="0"/>
                <a:cs typeface="Calibri" panose="020F0502020204030204" pitchFamily="34" charset="0"/>
                <a:sym typeface="Georgia"/>
              </a:rPr>
              <a:t>x, y are placeholders for the actual values.</a:t>
            </a:r>
          </a:p>
        </p:txBody>
      </p:sp>
    </p:spTree>
    <p:extLst>
      <p:ext uri="{BB962C8B-B14F-4D97-AF65-F5344CB8AC3E}">
        <p14:creationId xmlns:p14="http://schemas.microsoft.com/office/powerpoint/2010/main" val="201736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 grpId="0"/>
      <p:bldP spid="5"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9"/>
          <p:cNvSpPr txBox="1">
            <a:spLocks noGrp="1"/>
          </p:cNvSpPr>
          <p:nvPr>
            <p:ph type="title"/>
          </p:nvPr>
        </p:nvSpPr>
        <p:spPr>
          <a:xfrm>
            <a:off x="311700" y="0"/>
            <a:ext cx="8520600" cy="572700"/>
          </a:xfrm>
          <a:prstGeom prst="rect">
            <a:avLst/>
          </a:prstGeom>
        </p:spPr>
        <p:txBody>
          <a:bodyPr spcFirstLastPara="1" vert="horz" wrap="square" lIns="91425" tIns="91425" rIns="91425" bIns="91425" rtlCol="0" anchor="t" anchorCtr="0">
            <a:noAutofit/>
          </a:bodyPr>
          <a:lstStyle/>
          <a:p>
            <a:pPr algn="ctr">
              <a:buClr>
                <a:srgbClr val="000000"/>
              </a:buClr>
              <a:buFont typeface="Arial"/>
            </a:pPr>
            <a:r>
              <a:rPr lang="en" sz="3600" b="1" dirty="0">
                <a:solidFill>
                  <a:srgbClr val="C00000"/>
                </a:solidFill>
                <a:latin typeface="Calibri" panose="020F0502020204030204" pitchFamily="34" charset="0"/>
                <a:cs typeface="Calibri" panose="020F0502020204030204" pitchFamily="34" charset="0"/>
                <a:sym typeface="Georgia"/>
              </a:rPr>
              <a:t>Why placeholders?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646" name="Google Shape;646;p99"/>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400" dirty="0">
              <a:latin typeface="Calibri" panose="020F0502020204030204" pitchFamily="34" charset="0"/>
              <a:ea typeface="Georgia"/>
              <a:cs typeface="Calibri" panose="020F0502020204030204" pitchFamily="34" charset="0"/>
              <a:sym typeface="Georgia"/>
            </a:endParaRPr>
          </a:p>
          <a:p>
            <a:pPr marL="0" lvl="0" indent="0" algn="ctr" rtl="0">
              <a:spcBef>
                <a:spcPts val="1600"/>
              </a:spcBef>
              <a:spcAft>
                <a:spcPts val="1600"/>
              </a:spcAft>
              <a:buNone/>
            </a:pPr>
            <a:r>
              <a:rPr lang="en" sz="2400" dirty="0">
                <a:latin typeface="Calibri" panose="020F0502020204030204" pitchFamily="34" charset="0"/>
                <a:ea typeface="Georgia"/>
                <a:cs typeface="Calibri" panose="020F0502020204030204" pitchFamily="34" charset="0"/>
                <a:sym typeface="Georgia"/>
              </a:rPr>
              <a:t>We, or our clients, can later supply their own data when they need to execute the computation. </a:t>
            </a:r>
            <a:endParaRPr sz="2400" dirty="0">
              <a:latin typeface="Calibri" panose="020F0502020204030204" pitchFamily="34" charset="0"/>
              <a:ea typeface="Georgia"/>
              <a:cs typeface="Calibri" panose="020F0502020204030204" pitchFamily="34" charset="0"/>
              <a:sym typeface="Georgia"/>
            </a:endParaRPr>
          </a:p>
        </p:txBody>
      </p:sp>
      <p:sp>
        <p:nvSpPr>
          <p:cNvPr id="647" name="Google Shape;647;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libri" panose="020F0502020204030204" pitchFamily="34" charset="0"/>
                <a:cs typeface="Calibri" panose="020F0502020204030204" pitchFamily="34" charset="0"/>
              </a:rPr>
              <a:t>25</a:t>
            </a:fld>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374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4" name="Google Shape;654;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id="{78ED3DDB-B102-4146-B04B-309989E7B263}"/>
              </a:ext>
            </a:extLst>
          </p:cNvPr>
          <p:cNvPicPr>
            <a:picLocks noChangeAspect="1"/>
          </p:cNvPicPr>
          <p:nvPr/>
        </p:nvPicPr>
        <p:blipFill>
          <a:blip r:embed="rId3"/>
          <a:stretch>
            <a:fillRect/>
          </a:stretch>
        </p:blipFill>
        <p:spPr>
          <a:xfrm>
            <a:off x="440452" y="1467783"/>
            <a:ext cx="7233227" cy="2585834"/>
          </a:xfrm>
          <a:prstGeom prst="rect">
            <a:avLst/>
          </a:prstGeom>
        </p:spPr>
      </p:pic>
      <p:sp>
        <p:nvSpPr>
          <p:cNvPr id="2" name="Rectangle 1">
            <a:extLst>
              <a:ext uri="{FF2B5EF4-FFF2-40B4-BE49-F238E27FC236}">
                <a16:creationId xmlns:a16="http://schemas.microsoft.com/office/drawing/2014/main" id="{16B678AE-C3B8-5245-A246-66FFEF475B7B}"/>
              </a:ext>
            </a:extLst>
          </p:cNvPr>
          <p:cNvSpPr/>
          <p:nvPr/>
        </p:nvSpPr>
        <p:spPr>
          <a:xfrm>
            <a:off x="3674491" y="3715063"/>
            <a:ext cx="2409872" cy="338554"/>
          </a:xfrm>
          <a:prstGeom prst="rect">
            <a:avLst/>
          </a:prstGeom>
        </p:spPr>
        <p:txBody>
          <a:bodyPr wrap="square">
            <a:spAutoFit/>
          </a:bodyPr>
          <a:lstStyle/>
          <a:p>
            <a:r>
              <a:rPr lang="en" dirty="0">
                <a:latin typeface="Consolas"/>
                <a:ea typeface="Consolas"/>
                <a:cs typeface="Consolas"/>
                <a:sym typeface="Consolas"/>
              </a:rPr>
              <a:t># &gt;&gt; </a:t>
            </a:r>
            <a:r>
              <a:rPr lang="en" sz="1600" dirty="0">
                <a:highlight>
                  <a:schemeClr val="accent3"/>
                </a:highlight>
                <a:latin typeface="Consolas"/>
                <a:ea typeface="Consolas"/>
                <a:cs typeface="Consolas"/>
                <a:sym typeface="Consolas"/>
              </a:rPr>
              <a:t>Error (??)</a:t>
            </a:r>
            <a:endParaRPr lang="en-US" dirty="0"/>
          </a:p>
        </p:txBody>
      </p:sp>
      <p:sp>
        <p:nvSpPr>
          <p:cNvPr id="8" name="Google Shape;632;p97">
            <a:extLst>
              <a:ext uri="{FF2B5EF4-FFF2-40B4-BE49-F238E27FC236}">
                <a16:creationId xmlns:a16="http://schemas.microsoft.com/office/drawing/2014/main" id="{8D2B865F-212C-AB4B-8504-880E36BA39CF}"/>
              </a:ext>
            </a:extLst>
          </p:cNvPr>
          <p:cNvSpPr txBox="1">
            <a:spLocks/>
          </p:cNvSpPr>
          <p:nvPr/>
        </p:nvSpPr>
        <p:spPr>
          <a:xfrm>
            <a:off x="320709" y="0"/>
            <a:ext cx="8520600" cy="5727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a:buSzPts val="2800"/>
              <a:buNone/>
            </a:lvl2pPr>
            <a:lvl3pPr>
              <a:buSzPts val="2800"/>
              <a:buNone/>
            </a:lvl3pPr>
            <a:lvl4pPr>
              <a:buSzPts val="2800"/>
              <a:buNone/>
            </a:lvl4pPr>
            <a:lvl5pPr>
              <a:buSzPts val="2800"/>
              <a:buNone/>
            </a:lvl5pPr>
            <a:lvl6pPr>
              <a:buSzPts val="2800"/>
              <a:buNone/>
            </a:lvl6pPr>
            <a:lvl7pPr>
              <a:buSzPts val="2800"/>
              <a:buNone/>
            </a:lvl7pPr>
            <a:lvl8pPr>
              <a:buSzPts val="2800"/>
              <a:buNone/>
            </a:lvl8pPr>
            <a:lvl9pPr>
              <a:buSzPts val="2800"/>
              <a:buNone/>
            </a:lvl9pPr>
          </a:lstStyle>
          <a:p>
            <a:r>
              <a:rPr lang="en-US" dirty="0">
                <a:sym typeface="Georgia"/>
              </a:rPr>
              <a:t>Placeholders: Example</a:t>
            </a:r>
          </a:p>
        </p:txBody>
      </p:sp>
      <p:sp>
        <p:nvSpPr>
          <p:cNvPr id="6" name="TextBox 5">
            <a:extLst>
              <a:ext uri="{FF2B5EF4-FFF2-40B4-BE49-F238E27FC236}">
                <a16:creationId xmlns:a16="http://schemas.microsoft.com/office/drawing/2014/main" id="{DE34ED3E-5701-9C47-8202-A61775E73349}"/>
              </a:ext>
            </a:extLst>
          </p:cNvPr>
          <p:cNvSpPr txBox="1"/>
          <p:nvPr/>
        </p:nvSpPr>
        <p:spPr>
          <a:xfrm>
            <a:off x="311700" y="930140"/>
            <a:ext cx="899605" cy="400110"/>
          </a:xfrm>
          <a:prstGeom prst="rect">
            <a:avLst/>
          </a:prstGeom>
          <a:noFill/>
        </p:spPr>
        <p:txBody>
          <a:bodyPr wrap="none" rtlCol="0">
            <a:spAutoFit/>
          </a:bodyPr>
          <a:lstStyle/>
          <a:p>
            <a:r>
              <a:rPr lang="en-US" sz="2000" b="1" dirty="0">
                <a:solidFill>
                  <a:srgbClr val="00B050"/>
                </a:solidFill>
                <a:latin typeface="Calibri" panose="020F0502020204030204" pitchFamily="34" charset="0"/>
                <a:cs typeface="Calibri" panose="020F0502020204030204" pitchFamily="34" charset="0"/>
              </a:rPr>
              <a:t>Syntax</a:t>
            </a:r>
          </a:p>
        </p:txBody>
      </p:sp>
    </p:spTree>
    <p:extLst>
      <p:ext uri="{BB962C8B-B14F-4D97-AF65-F5344CB8AC3E}">
        <p14:creationId xmlns:p14="http://schemas.microsoft.com/office/powerpoint/2010/main" val="420948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4" name="Google Shape;674;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3" name="Picture 2">
            <a:extLst>
              <a:ext uri="{FF2B5EF4-FFF2-40B4-BE49-F238E27FC236}">
                <a16:creationId xmlns:a16="http://schemas.microsoft.com/office/drawing/2014/main" id="{25ADA0CE-5FD7-284D-8676-CC2681988232}"/>
              </a:ext>
            </a:extLst>
          </p:cNvPr>
          <p:cNvPicPr>
            <a:picLocks noChangeAspect="1"/>
          </p:cNvPicPr>
          <p:nvPr/>
        </p:nvPicPr>
        <p:blipFill>
          <a:blip r:embed="rId3"/>
          <a:stretch>
            <a:fillRect/>
          </a:stretch>
        </p:blipFill>
        <p:spPr>
          <a:xfrm>
            <a:off x="336462" y="1888112"/>
            <a:ext cx="7300793" cy="2971905"/>
          </a:xfrm>
          <a:prstGeom prst="rect">
            <a:avLst/>
          </a:prstGeom>
        </p:spPr>
      </p:pic>
      <p:sp>
        <p:nvSpPr>
          <p:cNvPr id="10" name="Google Shape;632;p97">
            <a:extLst>
              <a:ext uri="{FF2B5EF4-FFF2-40B4-BE49-F238E27FC236}">
                <a16:creationId xmlns:a16="http://schemas.microsoft.com/office/drawing/2014/main" id="{D3F72AF2-AC53-FE4A-8019-F4F2D50D2D89}"/>
              </a:ext>
            </a:extLst>
          </p:cNvPr>
          <p:cNvSpPr txBox="1">
            <a:spLocks noGrp="1"/>
          </p:cNvSpPr>
          <p:nvPr>
            <p:ph type="title"/>
          </p:nvPr>
        </p:nvSpPr>
        <p:spPr>
          <a:xfrm>
            <a:off x="320709"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C00000"/>
                </a:solidFill>
                <a:latin typeface="Calibri" panose="020F0502020204030204" pitchFamily="34" charset="0"/>
                <a:cs typeface="Calibri" panose="020F0502020204030204" pitchFamily="34" charset="0"/>
                <a:sym typeface="Georgia"/>
              </a:rPr>
              <a:t>Placeholders: Example</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6" name="TextBox 5">
            <a:extLst>
              <a:ext uri="{FF2B5EF4-FFF2-40B4-BE49-F238E27FC236}">
                <a16:creationId xmlns:a16="http://schemas.microsoft.com/office/drawing/2014/main" id="{5BB4CD7C-19F1-7240-81B2-5E9891D13F95}"/>
              </a:ext>
            </a:extLst>
          </p:cNvPr>
          <p:cNvSpPr txBox="1"/>
          <p:nvPr/>
        </p:nvSpPr>
        <p:spPr>
          <a:xfrm>
            <a:off x="320709" y="1360210"/>
            <a:ext cx="899605" cy="400110"/>
          </a:xfrm>
          <a:prstGeom prst="rect">
            <a:avLst/>
          </a:prstGeom>
          <a:noFill/>
        </p:spPr>
        <p:txBody>
          <a:bodyPr wrap="none" rtlCol="0">
            <a:spAutoFit/>
          </a:bodyPr>
          <a:lstStyle/>
          <a:p>
            <a:r>
              <a:rPr lang="en-US" sz="2000" b="1" dirty="0">
                <a:solidFill>
                  <a:srgbClr val="00B050"/>
                </a:solidFill>
                <a:latin typeface="Calibri" panose="020F0502020204030204" pitchFamily="34" charset="0"/>
                <a:cs typeface="Calibri" panose="020F0502020204030204" pitchFamily="34" charset="0"/>
              </a:rPr>
              <a:t>Syntax</a:t>
            </a:r>
          </a:p>
        </p:txBody>
      </p:sp>
      <p:sp>
        <p:nvSpPr>
          <p:cNvPr id="2" name="Rectangle 1">
            <a:extLst>
              <a:ext uri="{FF2B5EF4-FFF2-40B4-BE49-F238E27FC236}">
                <a16:creationId xmlns:a16="http://schemas.microsoft.com/office/drawing/2014/main" id="{BAD978A7-E60F-104C-9321-CB1FCE4CEC1B}"/>
              </a:ext>
            </a:extLst>
          </p:cNvPr>
          <p:cNvSpPr/>
          <p:nvPr/>
        </p:nvSpPr>
        <p:spPr>
          <a:xfrm>
            <a:off x="320708" y="836990"/>
            <a:ext cx="8700449" cy="400110"/>
          </a:xfrm>
          <a:prstGeom prst="rect">
            <a:avLst/>
          </a:prstGeom>
        </p:spPr>
        <p:txBody>
          <a:bodyPr wrap="square">
            <a:spAutoFit/>
          </a:bodyPr>
          <a:lstStyle/>
          <a:p>
            <a:r>
              <a:rPr lang="en" sz="2000" b="1" dirty="0">
                <a:solidFill>
                  <a:srgbClr val="00B050"/>
                </a:solidFill>
                <a:latin typeface="Calibri" panose="020F0502020204030204" pitchFamily="34" charset="0"/>
                <a:ea typeface="Georgia"/>
                <a:cs typeface="Calibri" panose="020F0502020204030204" pitchFamily="34" charset="0"/>
                <a:sym typeface="Georgia"/>
              </a:rPr>
              <a:t>Solution:</a:t>
            </a:r>
            <a:r>
              <a:rPr lang="en" sz="2000" b="1" dirty="0">
                <a:latin typeface="Calibri" panose="020F0502020204030204" pitchFamily="34" charset="0"/>
                <a:ea typeface="Georgia"/>
                <a:cs typeface="Calibri" panose="020F0502020204030204" pitchFamily="34" charset="0"/>
                <a:sym typeface="Georgia"/>
              </a:rPr>
              <a:t> </a:t>
            </a:r>
            <a:r>
              <a:rPr lang="en" sz="2000" dirty="0">
                <a:latin typeface="Calibri" panose="020F0502020204030204" pitchFamily="34" charset="0"/>
                <a:ea typeface="Georgia"/>
                <a:cs typeface="Calibri" panose="020F0502020204030204" pitchFamily="34" charset="0"/>
                <a:sym typeface="Georgia"/>
              </a:rPr>
              <a:t>Supplement the values to placeholders using a dictionary</a:t>
            </a:r>
          </a:p>
        </p:txBody>
      </p:sp>
    </p:spTree>
    <p:extLst>
      <p:ext uri="{BB962C8B-B14F-4D97-AF65-F5344CB8AC3E}">
        <p14:creationId xmlns:p14="http://schemas.microsoft.com/office/powerpoint/2010/main" val="211113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08"/>
          <p:cNvSpPr txBox="1">
            <a:spLocks noGrp="1"/>
          </p:cNvSpPr>
          <p:nvPr>
            <p:ph type="title"/>
          </p:nvPr>
        </p:nvSpPr>
        <p:spPr>
          <a:xfrm>
            <a:off x="311700" y="1792725"/>
            <a:ext cx="8520600" cy="15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latin typeface="Calibri" panose="020F0502020204030204" pitchFamily="34" charset="0"/>
                <a:ea typeface="Georgia"/>
                <a:cs typeface="Calibri" panose="020F0502020204030204" pitchFamily="34" charset="0"/>
                <a:sym typeface="Georgia"/>
              </a:rPr>
              <a:t>You can </a:t>
            </a:r>
            <a:r>
              <a:rPr lang="en" sz="2400" b="1" dirty="0" err="1">
                <a:latin typeface="Calibri" panose="020F0502020204030204" pitchFamily="34" charset="0"/>
                <a:ea typeface="Georgia"/>
                <a:cs typeface="Calibri" panose="020F0502020204030204" pitchFamily="34" charset="0"/>
                <a:sym typeface="Georgia"/>
              </a:rPr>
              <a:t>feed_dict</a:t>
            </a:r>
            <a:r>
              <a:rPr lang="en" sz="2400" b="1" dirty="0">
                <a:latin typeface="Calibri" panose="020F0502020204030204" pitchFamily="34" charset="0"/>
                <a:ea typeface="Georgia"/>
                <a:cs typeface="Calibri" panose="020F0502020204030204" pitchFamily="34" charset="0"/>
                <a:sym typeface="Georgia"/>
              </a:rPr>
              <a:t> any feedable tensor.</a:t>
            </a:r>
            <a:endParaRPr sz="2400" b="1" dirty="0">
              <a:latin typeface="Calibri" panose="020F0502020204030204" pitchFamily="34" charset="0"/>
              <a:ea typeface="Georgia"/>
              <a:cs typeface="Calibri" panose="020F0502020204030204" pitchFamily="34" charset="0"/>
              <a:sym typeface="Georgia"/>
            </a:endParaRPr>
          </a:p>
          <a:p>
            <a:pPr marL="0" lvl="0" indent="0" algn="ctr" rtl="0">
              <a:spcBef>
                <a:spcPts val="0"/>
              </a:spcBef>
              <a:spcAft>
                <a:spcPts val="0"/>
              </a:spcAft>
              <a:buNone/>
            </a:pPr>
            <a:r>
              <a:rPr lang="en" sz="2400" b="1" dirty="0">
                <a:latin typeface="Calibri" panose="020F0502020204030204" pitchFamily="34" charset="0"/>
                <a:ea typeface="Georgia"/>
                <a:cs typeface="Calibri" panose="020F0502020204030204" pitchFamily="34" charset="0"/>
                <a:sym typeface="Georgia"/>
              </a:rPr>
              <a:t>Placeholder is just a way to indicate that something must be fed</a:t>
            </a:r>
            <a:endParaRPr sz="2400" b="1" dirty="0">
              <a:latin typeface="Calibri" panose="020F0502020204030204" pitchFamily="34" charset="0"/>
              <a:ea typeface="Georgia"/>
              <a:cs typeface="Calibri" panose="020F0502020204030204" pitchFamily="34" charset="0"/>
              <a:sym typeface="Georgia"/>
            </a:endParaRPr>
          </a:p>
        </p:txBody>
      </p:sp>
      <p:sp>
        <p:nvSpPr>
          <p:cNvPr id="711" name="Google Shape;711;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2400">
                <a:latin typeface="Calibri" panose="020F0502020204030204" pitchFamily="34" charset="0"/>
                <a:cs typeface="Calibri" panose="020F0502020204030204" pitchFamily="34" charset="0"/>
              </a:rPr>
              <a:t>28</a:t>
            </a:fld>
            <a:endParaRPr sz="2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5246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10"/>
          <p:cNvSpPr txBox="1">
            <a:spLocks noGrp="1"/>
          </p:cNvSpPr>
          <p:nvPr>
            <p:ph type="title"/>
          </p:nvPr>
        </p:nvSpPr>
        <p:spPr>
          <a:xfrm>
            <a:off x="284673" y="0"/>
            <a:ext cx="8520600" cy="572700"/>
          </a:xfrm>
          <a:prstGeom prst="rect">
            <a:avLst/>
          </a:prstGeom>
        </p:spPr>
        <p:txBody>
          <a:bodyPr spcFirstLastPara="1" vert="horz" wrap="square" lIns="91425" tIns="91425" rIns="91425" bIns="91425" rtlCol="0" anchor="t" anchorCtr="0">
            <a:noAutofit/>
          </a:bodyPr>
          <a:lstStyle/>
          <a:p>
            <a:pPr algn="ctr"/>
            <a:r>
              <a:rPr lang="en" sz="3600" b="1" dirty="0">
                <a:solidFill>
                  <a:srgbClr val="C00000"/>
                </a:solidFill>
                <a:latin typeface="Calibri" panose="020F0502020204030204" pitchFamily="34" charset="0"/>
                <a:cs typeface="Calibri" panose="020F0502020204030204" pitchFamily="34" charset="0"/>
                <a:sym typeface="Georgia"/>
              </a:rPr>
              <a:t>Feeding values to TF ops </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724" name="Google Shape;72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3" name="Picture 2">
            <a:extLst>
              <a:ext uri="{FF2B5EF4-FFF2-40B4-BE49-F238E27FC236}">
                <a16:creationId xmlns:a16="http://schemas.microsoft.com/office/drawing/2014/main" id="{62C4D8DD-A29C-814B-98A4-F17D9771A060}"/>
              </a:ext>
            </a:extLst>
          </p:cNvPr>
          <p:cNvPicPr>
            <a:picLocks noChangeAspect="1"/>
          </p:cNvPicPr>
          <p:nvPr/>
        </p:nvPicPr>
        <p:blipFill>
          <a:blip r:embed="rId3"/>
          <a:stretch>
            <a:fillRect/>
          </a:stretch>
        </p:blipFill>
        <p:spPr>
          <a:xfrm>
            <a:off x="563085" y="1518597"/>
            <a:ext cx="7031390" cy="1534322"/>
          </a:xfrm>
          <a:prstGeom prst="rect">
            <a:avLst/>
          </a:prstGeom>
        </p:spPr>
      </p:pic>
      <p:sp>
        <p:nvSpPr>
          <p:cNvPr id="5" name="Rectangle 4">
            <a:extLst>
              <a:ext uri="{FF2B5EF4-FFF2-40B4-BE49-F238E27FC236}">
                <a16:creationId xmlns:a16="http://schemas.microsoft.com/office/drawing/2014/main" id="{49410384-A74C-0F43-8ABD-016AE192B9B0}"/>
              </a:ext>
            </a:extLst>
          </p:cNvPr>
          <p:cNvSpPr/>
          <p:nvPr/>
        </p:nvSpPr>
        <p:spPr>
          <a:xfrm>
            <a:off x="320708" y="836990"/>
            <a:ext cx="8700449" cy="400110"/>
          </a:xfrm>
          <a:prstGeom prst="rect">
            <a:avLst/>
          </a:prstGeom>
        </p:spPr>
        <p:txBody>
          <a:bodyPr wrap="square">
            <a:spAutoFit/>
          </a:bodyPr>
          <a:lstStyle/>
          <a:p>
            <a:r>
              <a:rPr lang="en" sz="2000" dirty="0">
                <a:solidFill>
                  <a:schemeClr val="tx1"/>
                </a:solidFill>
                <a:latin typeface="Calibri" panose="020F0502020204030204" pitchFamily="34" charset="0"/>
                <a:ea typeface="Georgia"/>
                <a:cs typeface="Calibri" panose="020F0502020204030204" pitchFamily="34" charset="0"/>
                <a:sym typeface="Georgia"/>
              </a:rPr>
              <a:t>We can evaluate TF operations individually as well.</a:t>
            </a:r>
          </a:p>
        </p:txBody>
      </p:sp>
    </p:spTree>
    <p:extLst>
      <p:ext uri="{BB962C8B-B14F-4D97-AF65-F5344CB8AC3E}">
        <p14:creationId xmlns:p14="http://schemas.microsoft.com/office/powerpoint/2010/main" val="419730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C00000"/>
                </a:solidFill>
                <a:latin typeface="Calibri" panose="020F0502020204030204" pitchFamily="34" charset="0"/>
                <a:cs typeface="Calibri" panose="020F0502020204030204" pitchFamily="34" charset="0"/>
                <a:sym typeface="Georgia"/>
              </a:rPr>
              <a:t>Companies</a:t>
            </a:r>
            <a:r>
              <a:rPr lang="en" sz="3600" b="1" dirty="0">
                <a:latin typeface="Calibri" panose="020F0502020204030204" pitchFamily="34" charset="0"/>
                <a:ea typeface="Georgia"/>
                <a:cs typeface="Calibri" panose="020F0502020204030204" pitchFamily="34" charset="0"/>
                <a:sym typeface="Georgia"/>
              </a:rPr>
              <a:t> </a:t>
            </a:r>
            <a:r>
              <a:rPr lang="en" sz="3600" b="1" dirty="0">
                <a:solidFill>
                  <a:srgbClr val="C00000"/>
                </a:solidFill>
                <a:latin typeface="Calibri" panose="020F0502020204030204" pitchFamily="34" charset="0"/>
                <a:cs typeface="Calibri" panose="020F0502020204030204" pitchFamily="34" charset="0"/>
                <a:sym typeface="Georgia"/>
              </a:rPr>
              <a:t>using TensorFlow</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114" name="Google Shape;114;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3</a:t>
            </a:fld>
            <a:endParaRPr dirty="0">
              <a:solidFill>
                <a:schemeClr val="tx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A375A8B-526A-6149-B720-96B589FB33B7}"/>
              </a:ext>
            </a:extLst>
          </p:cNvPr>
          <p:cNvPicPr>
            <a:picLocks noChangeAspect="1"/>
          </p:cNvPicPr>
          <p:nvPr/>
        </p:nvPicPr>
        <p:blipFill>
          <a:blip r:embed="rId3"/>
          <a:stretch>
            <a:fillRect/>
          </a:stretch>
        </p:blipFill>
        <p:spPr>
          <a:xfrm>
            <a:off x="704850" y="908050"/>
            <a:ext cx="7734300" cy="3327400"/>
          </a:xfrm>
          <a:prstGeom prst="rect">
            <a:avLst/>
          </a:prstGeom>
        </p:spPr>
      </p:pic>
      <p:sp>
        <p:nvSpPr>
          <p:cNvPr id="7" name="Google Shape;264;p40">
            <a:extLst>
              <a:ext uri="{FF2B5EF4-FFF2-40B4-BE49-F238E27FC236}">
                <a16:creationId xmlns:a16="http://schemas.microsoft.com/office/drawing/2014/main" id="{E722AC8E-6B0E-BD4A-9CC3-079FA943AB79}"/>
              </a:ext>
            </a:extLst>
          </p:cNvPr>
          <p:cNvSpPr txBox="1">
            <a:spLocks/>
          </p:cNvSpPr>
          <p:nvPr/>
        </p:nvSpPr>
        <p:spPr>
          <a:xfrm>
            <a:off x="0" y="4648200"/>
            <a:ext cx="4346575" cy="465138"/>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ClrTx/>
              <a:buNone/>
            </a:pPr>
            <a:r>
              <a:rPr lang="en-US" sz="1100" dirty="0">
                <a:latin typeface="Calibri" panose="020F0502020204030204" pitchFamily="34" charset="0"/>
                <a:ea typeface="Times New Roman"/>
                <a:cs typeface="Calibri" panose="020F0502020204030204" pitchFamily="34" charset="0"/>
                <a:sym typeface="Times New Roman"/>
              </a:rPr>
              <a:t>From https://</a:t>
            </a:r>
            <a:r>
              <a:rPr lang="en-US" sz="1100" dirty="0" err="1">
                <a:latin typeface="Calibri" panose="020F0502020204030204" pitchFamily="34" charset="0"/>
                <a:ea typeface="Times New Roman"/>
                <a:cs typeface="Calibri" panose="020F0502020204030204" pitchFamily="34" charset="0"/>
                <a:sym typeface="Times New Roman"/>
              </a:rPr>
              <a:t>www.tensorflow.org</a:t>
            </a:r>
            <a:endParaRPr lang="en-US" sz="1100" i="1" dirty="0">
              <a:latin typeface="Calibri" panose="020F0502020204030204" pitchFamily="34" charset="0"/>
              <a:ea typeface="Times New Roman"/>
              <a:cs typeface="Calibri" panose="020F0502020204030204" pitchFamily="34" charset="0"/>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11"/>
          <p:cNvSpPr txBox="1">
            <a:spLocks noGrp="1"/>
          </p:cNvSpPr>
          <p:nvPr>
            <p:ph type="title"/>
          </p:nvPr>
        </p:nvSpPr>
        <p:spPr>
          <a:xfrm>
            <a:off x="311700" y="2052225"/>
            <a:ext cx="8520600" cy="10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dirty="0">
                <a:latin typeface="Calibri" panose="020F0502020204030204" pitchFamily="34" charset="0"/>
                <a:ea typeface="Georgia"/>
                <a:cs typeface="Calibri" panose="020F0502020204030204" pitchFamily="34" charset="0"/>
                <a:sym typeface="Georgia"/>
              </a:rPr>
              <a:t>Extremely helpful for testing</a:t>
            </a:r>
            <a:endParaRPr sz="4500" dirty="0">
              <a:latin typeface="Calibri" panose="020F0502020204030204" pitchFamily="34" charset="0"/>
              <a:ea typeface="Georgia"/>
              <a:cs typeface="Calibri" panose="020F0502020204030204" pitchFamily="34" charset="0"/>
              <a:sym typeface="Georgia"/>
            </a:endParaRPr>
          </a:p>
          <a:p>
            <a:pPr marL="0" lvl="0" indent="0" algn="ctr" rtl="0">
              <a:spcBef>
                <a:spcPts val="0"/>
              </a:spcBef>
              <a:spcAft>
                <a:spcPts val="0"/>
              </a:spcAft>
              <a:buNone/>
            </a:pPr>
            <a:r>
              <a:rPr lang="en" sz="2400" dirty="0">
                <a:latin typeface="Calibri" panose="020F0502020204030204" pitchFamily="34" charset="0"/>
                <a:ea typeface="Georgia"/>
                <a:cs typeface="Calibri" panose="020F0502020204030204" pitchFamily="34" charset="0"/>
                <a:sym typeface="Georgia"/>
              </a:rPr>
              <a:t>Feed in dummy values to test parts of a large graph</a:t>
            </a:r>
            <a:endParaRPr sz="2400" dirty="0">
              <a:latin typeface="Calibri" panose="020F0502020204030204" pitchFamily="34" charset="0"/>
              <a:ea typeface="Georgia"/>
              <a:cs typeface="Calibri" panose="020F0502020204030204" pitchFamily="34" charset="0"/>
              <a:sym typeface="Georgia"/>
            </a:endParaRPr>
          </a:p>
        </p:txBody>
      </p:sp>
      <p:sp>
        <p:nvSpPr>
          <p:cNvPr id="730" name="Google Shape;730;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libri" panose="020F0502020204030204" pitchFamily="34" charset="0"/>
                <a:cs typeface="Calibri" panose="020F0502020204030204" pitchFamily="34" charset="0"/>
              </a:rPr>
              <a:t>30</a:t>
            </a:fld>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277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26"/>
          <p:cNvSpPr txBox="1">
            <a:spLocks noGrp="1"/>
          </p:cNvSpPr>
          <p:nvPr>
            <p:ph type="title"/>
          </p:nvPr>
        </p:nvSpPr>
        <p:spPr>
          <a:xfrm>
            <a:off x="298252" y="-98612"/>
            <a:ext cx="8520600" cy="623047"/>
          </a:xfrm>
          <a:prstGeom prst="rect">
            <a:avLst/>
          </a:prstGeom>
        </p:spPr>
        <p:txBody>
          <a:bodyPr spcFirstLastPara="1" vert="horz" wrap="square" lIns="91425" tIns="91425" rIns="91425" bIns="91425" rtlCol="0" anchor="t" anchorCtr="0">
            <a:noAutofit/>
          </a:bodyPr>
          <a:lstStyle/>
          <a:p>
            <a:pPr algn="ctr"/>
            <a:r>
              <a:rPr lang="en" sz="3600" b="1" dirty="0">
                <a:solidFill>
                  <a:srgbClr val="C00000"/>
                </a:solidFill>
                <a:latin typeface="Calibri" panose="020F0502020204030204" pitchFamily="34" charset="0"/>
                <a:cs typeface="Calibri" panose="020F0502020204030204" pitchFamily="34" charset="0"/>
                <a:sym typeface="Georgia"/>
              </a:rPr>
              <a:t>Putting it together</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834" name="Google Shape;834;p1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200">
                <a:latin typeface="Calibri" panose="020F0502020204030204" pitchFamily="34" charset="0"/>
                <a:cs typeface="Calibri" panose="020F0502020204030204" pitchFamily="34" charset="0"/>
              </a:rPr>
              <a:t>31</a:t>
            </a:fld>
            <a:endParaRPr sz="1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79E2811-3B94-B942-A15A-B2E80DA2BD54}"/>
              </a:ext>
            </a:extLst>
          </p:cNvPr>
          <p:cNvPicPr>
            <a:picLocks noChangeAspect="1"/>
          </p:cNvPicPr>
          <p:nvPr/>
        </p:nvPicPr>
        <p:blipFill>
          <a:blip r:embed="rId3"/>
          <a:stretch>
            <a:fillRect/>
          </a:stretch>
        </p:blipFill>
        <p:spPr>
          <a:xfrm>
            <a:off x="1212850" y="812800"/>
            <a:ext cx="6718300" cy="3517900"/>
          </a:xfrm>
          <a:prstGeom prst="rect">
            <a:avLst/>
          </a:prstGeom>
        </p:spPr>
      </p:pic>
      <p:sp>
        <p:nvSpPr>
          <p:cNvPr id="6" name="Google Shape;529;p82">
            <a:extLst>
              <a:ext uri="{FF2B5EF4-FFF2-40B4-BE49-F238E27FC236}">
                <a16:creationId xmlns:a16="http://schemas.microsoft.com/office/drawing/2014/main" id="{3B325881-DD4E-5646-94BA-15A7A5702665}"/>
              </a:ext>
            </a:extLst>
          </p:cNvPr>
          <p:cNvSpPr txBox="1">
            <a:spLocks/>
          </p:cNvSpPr>
          <p:nvPr/>
        </p:nvSpPr>
        <p:spPr>
          <a:xfrm>
            <a:off x="47241" y="4483922"/>
            <a:ext cx="8832300" cy="480283"/>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buClrTx/>
              <a:buFontTx/>
            </a:pPr>
            <a:r>
              <a:rPr lang="en-US" sz="1800" b="1" dirty="0">
                <a:latin typeface="Calibri" panose="020F0502020204030204" pitchFamily="34" charset="0"/>
                <a:ea typeface="Georgia"/>
                <a:cs typeface="Calibri" panose="020F0502020204030204" pitchFamily="34" charset="0"/>
                <a:sym typeface="Georgia"/>
              </a:rPr>
              <a:t>How does TensorFlow know what variables to update?</a:t>
            </a:r>
          </a:p>
        </p:txBody>
      </p:sp>
    </p:spTree>
    <p:extLst>
      <p:ext uri="{BB962C8B-B14F-4D97-AF65-F5344CB8AC3E}">
        <p14:creationId xmlns:p14="http://schemas.microsoft.com/office/powerpoint/2010/main" val="248161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EF9D86-CA9D-1949-93E5-63622EA4C2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Calibri" panose="020F0502020204030204" pitchFamily="34" charset="0"/>
                <a:cs typeface="Calibri" panose="020F0502020204030204" pitchFamily="34" charset="0"/>
              </a:rPr>
              <a:t>32</a:t>
            </a:fld>
            <a:endParaRPr lang="en">
              <a:latin typeface="Calibri" panose="020F0502020204030204" pitchFamily="34" charset="0"/>
              <a:cs typeface="Calibri" panose="020F0502020204030204" pitchFamily="34" charset="0"/>
            </a:endParaRPr>
          </a:p>
        </p:txBody>
      </p:sp>
      <p:sp>
        <p:nvSpPr>
          <p:cNvPr id="5" name="Google Shape;833;p126">
            <a:extLst>
              <a:ext uri="{FF2B5EF4-FFF2-40B4-BE49-F238E27FC236}">
                <a16:creationId xmlns:a16="http://schemas.microsoft.com/office/drawing/2014/main" id="{E6CB81BE-A399-CA4A-90ED-A7D1D7348E62}"/>
              </a:ext>
            </a:extLst>
          </p:cNvPr>
          <p:cNvSpPr txBox="1">
            <a:spLocks noGrp="1"/>
          </p:cNvSpPr>
          <p:nvPr>
            <p:ph type="title"/>
          </p:nvPr>
        </p:nvSpPr>
        <p:spPr>
          <a:xfrm>
            <a:off x="298252" y="-98612"/>
            <a:ext cx="8520600" cy="623047"/>
          </a:xfrm>
          <a:prstGeom prst="rect">
            <a:avLst/>
          </a:prstGeom>
        </p:spPr>
        <p:txBody>
          <a:bodyPr spcFirstLastPara="1" vert="horz" wrap="square" lIns="91425" tIns="91425" rIns="91425" bIns="91425" rtlCol="0" anchor="t" anchorCtr="0">
            <a:noAutofit/>
          </a:bodyPr>
          <a:lstStyle/>
          <a:p>
            <a:pPr algn="ctr"/>
            <a:r>
              <a:rPr lang="en" sz="3600" b="1" dirty="0">
                <a:solidFill>
                  <a:srgbClr val="C00000"/>
                </a:solidFill>
                <a:latin typeface="Calibri" panose="020F0502020204030204" pitchFamily="34" charset="0"/>
                <a:cs typeface="Calibri" panose="020F0502020204030204" pitchFamily="34" charset="0"/>
                <a:sym typeface="Georgia"/>
              </a:rPr>
              <a:t>Optimizers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6" name="Google Shape;559;p86">
            <a:extLst>
              <a:ext uri="{FF2B5EF4-FFF2-40B4-BE49-F238E27FC236}">
                <a16:creationId xmlns:a16="http://schemas.microsoft.com/office/drawing/2014/main" id="{0219866F-4634-314F-A9C1-4AFF88B5F0FE}"/>
              </a:ext>
            </a:extLst>
          </p:cNvPr>
          <p:cNvSpPr txBox="1">
            <a:spLocks noGrp="1"/>
          </p:cNvSpPr>
          <p:nvPr>
            <p:ph type="body" idx="1"/>
          </p:nvPr>
        </p:nvSpPr>
        <p:spPr>
          <a:xfrm>
            <a:off x="272500" y="572608"/>
            <a:ext cx="8520600" cy="62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Calibri" panose="020F0502020204030204" pitchFamily="34" charset="0"/>
                <a:ea typeface="Georgia"/>
                <a:cs typeface="Calibri" panose="020F0502020204030204" pitchFamily="34" charset="0"/>
                <a:sym typeface="Georgia"/>
              </a:rPr>
              <a:t>Session looks at all </a:t>
            </a:r>
            <a:r>
              <a:rPr lang="en" b="1" dirty="0">
                <a:solidFill>
                  <a:schemeClr val="accent6"/>
                </a:solidFill>
                <a:latin typeface="Calibri" panose="020F0502020204030204" pitchFamily="34" charset="0"/>
                <a:ea typeface="Georgia"/>
                <a:cs typeface="Calibri" panose="020F0502020204030204" pitchFamily="34" charset="0"/>
                <a:sym typeface="Georgia"/>
              </a:rPr>
              <a:t>trainable</a:t>
            </a:r>
            <a:r>
              <a:rPr lang="en" dirty="0">
                <a:latin typeface="Calibri" panose="020F0502020204030204" pitchFamily="34" charset="0"/>
                <a:ea typeface="Georgia"/>
                <a:cs typeface="Calibri" panose="020F0502020204030204" pitchFamily="34" charset="0"/>
                <a:sym typeface="Georgia"/>
              </a:rPr>
              <a:t> variables that optimizer depends on and update them</a:t>
            </a:r>
            <a:endParaRPr dirty="0">
              <a:latin typeface="Calibri" panose="020F0502020204030204" pitchFamily="34" charset="0"/>
              <a:ea typeface="Georgia"/>
              <a:cs typeface="Calibri" panose="020F0502020204030204" pitchFamily="34" charset="0"/>
              <a:sym typeface="Georgia"/>
            </a:endParaRPr>
          </a:p>
        </p:txBody>
      </p:sp>
      <p:sp>
        <p:nvSpPr>
          <p:cNvPr id="8" name="Google Shape;567;p87">
            <a:extLst>
              <a:ext uri="{FF2B5EF4-FFF2-40B4-BE49-F238E27FC236}">
                <a16:creationId xmlns:a16="http://schemas.microsoft.com/office/drawing/2014/main" id="{D1FE0205-5504-4142-A27F-196726EE47D1}"/>
              </a:ext>
            </a:extLst>
          </p:cNvPr>
          <p:cNvSpPr txBox="1">
            <a:spLocks/>
          </p:cNvSpPr>
          <p:nvPr/>
        </p:nvSpPr>
        <p:spPr>
          <a:xfrm>
            <a:off x="298252" y="1734214"/>
            <a:ext cx="7551159" cy="1294500"/>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2000" dirty="0">
                <a:latin typeface="Calibri" panose="020F0502020204030204" pitchFamily="34" charset="0"/>
                <a:ea typeface="Times New Roman"/>
                <a:cs typeface="Calibri" panose="020F0502020204030204" pitchFamily="34" charset="0"/>
                <a:sym typeface="Times New Roman"/>
              </a:rPr>
              <a:t>Specify if a variable should be trained or not</a:t>
            </a:r>
          </a:p>
          <a:p>
            <a:pPr marL="0" lvl="0" indent="0">
              <a:buNone/>
            </a:pPr>
            <a:r>
              <a:rPr lang="en-US" sz="2000" dirty="0">
                <a:latin typeface="Calibri" panose="020F0502020204030204" pitchFamily="34" charset="0"/>
                <a:ea typeface="Times New Roman"/>
                <a:cs typeface="Calibri" panose="020F0502020204030204" pitchFamily="34" charset="0"/>
                <a:sym typeface="Times New Roman"/>
              </a:rPr>
              <a:t>By default, all variables are trainable</a:t>
            </a:r>
          </a:p>
          <a:p>
            <a:pPr marL="0" lvl="0" indent="0">
              <a:buNone/>
            </a:pPr>
            <a:endParaRPr lang="en-US" sz="2000" dirty="0">
              <a:latin typeface="Calibri" panose="020F0502020204030204" pitchFamily="34" charset="0"/>
              <a:ea typeface="Times New Roman"/>
              <a:cs typeface="Calibri" panose="020F0502020204030204" pitchFamily="34" charset="0"/>
              <a:sym typeface="Times New Roman"/>
            </a:endParaRPr>
          </a:p>
          <a:p>
            <a:pPr marL="0" indent="0">
              <a:buClrTx/>
              <a:buFont typeface="Arial" panose="020B0604020202020204" pitchFamily="34" charset="0"/>
              <a:buNone/>
            </a:pPr>
            <a:r>
              <a:rPr lang="en-US" sz="2000">
                <a:latin typeface="Calibri" panose="020F0502020204030204" pitchFamily="34" charset="0"/>
                <a:ea typeface="Consolas"/>
                <a:cs typeface="Calibri" panose="020F0502020204030204" pitchFamily="34" charset="0"/>
                <a:sym typeface="Consolas"/>
              </a:rPr>
              <a:t>		</a:t>
            </a:r>
            <a:r>
              <a:rPr lang="en-US" sz="1600">
                <a:latin typeface="Calibri" panose="020F0502020204030204" pitchFamily="34" charset="0"/>
                <a:ea typeface="Consolas"/>
                <a:cs typeface="Calibri" panose="020F0502020204030204" pitchFamily="34" charset="0"/>
                <a:sym typeface="Consolas"/>
              </a:rPr>
              <a:t>tf</a:t>
            </a:r>
            <a:r>
              <a:rPr lang="en-US" sz="1600" dirty="0" err="1">
                <a:latin typeface="Calibri" panose="020F0502020204030204" pitchFamily="34" charset="0"/>
                <a:ea typeface="Consolas"/>
                <a:cs typeface="Calibri" panose="020F0502020204030204" pitchFamily="34" charset="0"/>
                <a:sym typeface="Consolas"/>
              </a:rPr>
              <a:t>.Variable</a:t>
            </a:r>
            <a:r>
              <a:rPr lang="en-US" sz="1600" dirty="0">
                <a:latin typeface="Calibri" panose="020F0502020204030204" pitchFamily="34" charset="0"/>
                <a:ea typeface="Consolas"/>
                <a:cs typeface="Calibri" panose="020F0502020204030204" pitchFamily="34" charset="0"/>
                <a:sym typeface="Consolas"/>
              </a:rPr>
              <a:t>(</a:t>
            </a:r>
            <a:r>
              <a:rPr lang="en-US" sz="1600" dirty="0" err="1">
                <a:latin typeface="Calibri" panose="020F0502020204030204" pitchFamily="34" charset="0"/>
                <a:ea typeface="Consolas"/>
                <a:cs typeface="Calibri" panose="020F0502020204030204" pitchFamily="34" charset="0"/>
                <a:sym typeface="Consolas"/>
              </a:rPr>
              <a:t>initial_value</a:t>
            </a:r>
            <a:r>
              <a:rPr lang="en-US" sz="1600" dirty="0">
                <a:latin typeface="Calibri" panose="020F0502020204030204" pitchFamily="34" charset="0"/>
                <a:ea typeface="Consolas"/>
                <a:cs typeface="Calibri" panose="020F0502020204030204" pitchFamily="34" charset="0"/>
                <a:sym typeface="Consolas"/>
              </a:rPr>
              <a:t>=None, trainable=True,...)</a:t>
            </a:r>
          </a:p>
          <a:p>
            <a:pPr marL="0" indent="0">
              <a:buClrTx/>
              <a:buFont typeface="Arial" panose="020B0604020202020204" pitchFamily="34" charset="0"/>
              <a:buNone/>
            </a:pPr>
            <a:endParaRPr lang="en-US" sz="2000" dirty="0">
              <a:latin typeface="Calibri" panose="020F0502020204030204" pitchFamily="34" charset="0"/>
              <a:ea typeface="Consolas"/>
              <a:cs typeface="Calibri" panose="020F0502020204030204" pitchFamily="34" charset="0"/>
              <a:sym typeface="Consolas"/>
            </a:endParaRPr>
          </a:p>
          <a:p>
            <a:pPr marL="0" indent="0">
              <a:buClrTx/>
              <a:buFont typeface="Arial" panose="020B0604020202020204" pitchFamily="34" charset="0"/>
              <a:buNone/>
            </a:pPr>
            <a:r>
              <a:rPr lang="en-US" sz="2000" dirty="0">
                <a:latin typeface="Calibri" panose="020F0502020204030204" pitchFamily="34" charset="0"/>
                <a:ea typeface="Consolas"/>
                <a:cs typeface="Calibri" panose="020F0502020204030204" pitchFamily="34" charset="0"/>
                <a:sym typeface="Consolas"/>
              </a:rPr>
              <a:t>Add a </a:t>
            </a:r>
            <a:r>
              <a:rPr lang="en-US" sz="2000" b="1" dirty="0">
                <a:solidFill>
                  <a:schemeClr val="accent6"/>
                </a:solidFill>
                <a:latin typeface="Calibri" panose="020F0502020204030204" pitchFamily="34" charset="0"/>
                <a:ea typeface="Consolas"/>
                <a:cs typeface="Calibri" panose="020F0502020204030204" pitchFamily="34" charset="0"/>
                <a:sym typeface="Consolas"/>
              </a:rPr>
              <a:t>optimizer</a:t>
            </a:r>
            <a:r>
              <a:rPr lang="en-US" sz="2000" dirty="0">
                <a:latin typeface="Calibri" panose="020F0502020204030204" pitchFamily="34" charset="0"/>
                <a:ea typeface="Consolas"/>
                <a:cs typeface="Calibri" panose="020F0502020204030204" pitchFamily="34" charset="0"/>
                <a:sym typeface="Consolas"/>
              </a:rPr>
              <a:t> to the program</a:t>
            </a:r>
          </a:p>
          <a:p>
            <a:pPr marL="0" indent="0">
              <a:buClrTx/>
              <a:buFont typeface="Arial" panose="020B0604020202020204" pitchFamily="34" charset="0"/>
              <a:buNone/>
            </a:pPr>
            <a:endParaRPr lang="en-US" sz="2000" dirty="0">
              <a:latin typeface="Calibri" panose="020F0502020204030204" pitchFamily="34" charset="0"/>
              <a:ea typeface="Consolas"/>
              <a:cs typeface="Calibri" panose="020F0502020204030204" pitchFamily="34" charset="0"/>
              <a:sym typeface="Consolas"/>
            </a:endParaRPr>
          </a:p>
          <a:p>
            <a:pPr marL="0" indent="0">
              <a:spcBef>
                <a:spcPts val="1600"/>
              </a:spcBef>
              <a:spcAft>
                <a:spcPts val="1600"/>
              </a:spcAft>
              <a:buClrTx/>
              <a:buFont typeface="Arial" panose="020B0604020202020204" pitchFamily="34" charset="0"/>
              <a:buNone/>
            </a:pPr>
            <a:endParaRPr lang="en-US" sz="2000" dirty="0">
              <a:latin typeface="Calibri" panose="020F0502020204030204" pitchFamily="34" charset="0"/>
              <a:ea typeface="Georgia"/>
              <a:cs typeface="Calibri" panose="020F0502020204030204" pitchFamily="34" charset="0"/>
              <a:sym typeface="Georgia"/>
            </a:endParaRPr>
          </a:p>
        </p:txBody>
      </p:sp>
      <p:pic>
        <p:nvPicPr>
          <p:cNvPr id="10" name="Picture 9">
            <a:extLst>
              <a:ext uri="{FF2B5EF4-FFF2-40B4-BE49-F238E27FC236}">
                <a16:creationId xmlns:a16="http://schemas.microsoft.com/office/drawing/2014/main" id="{5A357EA0-D5C8-E344-A2AE-D9649CE1A6F3}"/>
              </a:ext>
            </a:extLst>
          </p:cNvPr>
          <p:cNvPicPr>
            <a:picLocks noChangeAspect="1"/>
          </p:cNvPicPr>
          <p:nvPr/>
        </p:nvPicPr>
        <p:blipFill>
          <a:blip r:embed="rId3"/>
          <a:stretch>
            <a:fillRect/>
          </a:stretch>
        </p:blipFill>
        <p:spPr>
          <a:xfrm>
            <a:off x="7083423" y="1060422"/>
            <a:ext cx="1804589" cy="3208158"/>
          </a:xfrm>
          <a:prstGeom prst="rect">
            <a:avLst/>
          </a:prstGeom>
        </p:spPr>
      </p:pic>
      <p:sp>
        <p:nvSpPr>
          <p:cNvPr id="12" name="Frame 11">
            <a:extLst>
              <a:ext uri="{FF2B5EF4-FFF2-40B4-BE49-F238E27FC236}">
                <a16:creationId xmlns:a16="http://schemas.microsoft.com/office/drawing/2014/main" id="{E4D376D6-E13C-7A4E-ABB4-F080A8A5B6E6}"/>
              </a:ext>
            </a:extLst>
          </p:cNvPr>
          <p:cNvSpPr/>
          <p:nvPr/>
        </p:nvSpPr>
        <p:spPr>
          <a:xfrm>
            <a:off x="7176248" y="1187823"/>
            <a:ext cx="1618940" cy="654424"/>
          </a:xfrm>
          <a:prstGeom prst="frame">
            <a:avLst>
              <a:gd name="adj1" fmla="val 2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11B3D1FF-9BEA-D84A-BF97-5A313138F416}"/>
              </a:ext>
            </a:extLst>
          </p:cNvPr>
          <p:cNvPicPr>
            <a:picLocks noChangeAspect="1"/>
          </p:cNvPicPr>
          <p:nvPr/>
        </p:nvPicPr>
        <p:blipFill>
          <a:blip r:embed="rId4"/>
          <a:stretch>
            <a:fillRect/>
          </a:stretch>
        </p:blipFill>
        <p:spPr>
          <a:xfrm>
            <a:off x="546847" y="3620690"/>
            <a:ext cx="6481482" cy="321395"/>
          </a:xfrm>
          <a:prstGeom prst="rect">
            <a:avLst/>
          </a:prstGeom>
        </p:spPr>
      </p:pic>
    </p:spTree>
    <p:extLst>
      <p:ext uri="{BB962C8B-B14F-4D97-AF65-F5344CB8AC3E}">
        <p14:creationId xmlns:p14="http://schemas.microsoft.com/office/powerpoint/2010/main" val="269815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a:spLocks noGrp="1"/>
          </p:cNvSpPr>
          <p:nvPr>
            <p:ph type="ctrTitle"/>
          </p:nvPr>
        </p:nvSpPr>
        <p:spPr>
          <a:xfrm>
            <a:off x="0" y="0"/>
            <a:ext cx="9098956" cy="689112"/>
          </a:xfrm>
          <a:prstGeom prst="rect">
            <a:avLst/>
          </a:prstGeom>
        </p:spPr>
        <p:txBody>
          <a:bodyPr spcFirstLastPara="1" vert="horz" wrap="square" lIns="91425" tIns="91425" rIns="91425" bIns="91425" rtlCol="0" anchor="t" anchorCtr="0">
            <a:noAutofit/>
          </a:bodyPr>
          <a:lstStyle/>
          <a:p>
            <a:pPr>
              <a:spcBef>
                <a:spcPts val="0"/>
              </a:spcBef>
              <a:buSzPts val="2800"/>
            </a:pPr>
            <a:r>
              <a:rPr lang="en" sz="3600" b="1" dirty="0">
                <a:solidFill>
                  <a:srgbClr val="C00000"/>
                </a:solidFill>
                <a:latin typeface="Calibri" panose="020F0502020204030204" pitchFamily="34" charset="0"/>
                <a:cs typeface="Calibri" panose="020F0502020204030204" pitchFamily="34" charset="0"/>
                <a:sym typeface="Georgia"/>
              </a:rPr>
              <a:t>Linear Regression </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185" name="Google Shape;1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libri" panose="020F0502020204030204" pitchFamily="34" charset="0"/>
                <a:cs typeface="Calibri" panose="020F0502020204030204" pitchFamily="34" charset="0"/>
              </a:rPr>
              <a:t>33</a:t>
            </a:fld>
            <a:endParaRPr>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15AA6FB2-771B-0D42-88C5-C74915474A89}"/>
              </a:ext>
            </a:extLst>
          </p:cNvPr>
          <p:cNvSpPr/>
          <p:nvPr/>
        </p:nvSpPr>
        <p:spPr>
          <a:xfrm>
            <a:off x="223938" y="998965"/>
            <a:ext cx="8920062" cy="2126864"/>
          </a:xfrm>
          <a:prstGeom prst="rect">
            <a:avLst/>
          </a:prstGeom>
        </p:spPr>
        <p:txBody>
          <a:bodyPr wrap="square">
            <a:spAutoFit/>
          </a:bodyPr>
          <a:lstStyle/>
          <a:p>
            <a:pPr lvl="0">
              <a:lnSpc>
                <a:spcPct val="150000"/>
              </a:lnSpc>
            </a:pPr>
            <a:r>
              <a:rPr lang="en-US" sz="2400" b="1" dirty="0">
                <a:solidFill>
                  <a:schemeClr val="accent6"/>
                </a:solidFill>
                <a:latin typeface="Calibri" panose="020F0502020204030204" pitchFamily="34" charset="0"/>
                <a:ea typeface="Georgia"/>
                <a:cs typeface="Calibri" panose="020F0502020204030204" pitchFamily="34" charset="0"/>
                <a:sym typeface="Georgia"/>
              </a:rPr>
              <a:t>Dataset</a:t>
            </a:r>
            <a:r>
              <a:rPr lang="en-US" sz="2000" dirty="0">
                <a:latin typeface="Calibri" panose="020F0502020204030204" pitchFamily="34" charset="0"/>
                <a:ea typeface="Georgia"/>
                <a:cs typeface="Calibri" panose="020F0502020204030204" pitchFamily="34" charset="0"/>
                <a:sym typeface="Georgia"/>
              </a:rPr>
              <a:t> : </a:t>
            </a:r>
            <a:r>
              <a:rPr lang="en-US" sz="1800" dirty="0">
                <a:latin typeface="Calibri" panose="020F0502020204030204" pitchFamily="34" charset="0"/>
                <a:ea typeface="Georgia"/>
                <a:cs typeface="Calibri" panose="020F0502020204030204" pitchFamily="34" charset="0"/>
                <a:sym typeface="Georgia"/>
              </a:rPr>
              <a:t>World Development Indicators dataset</a:t>
            </a:r>
          </a:p>
          <a:p>
            <a:pPr lvl="0">
              <a:lnSpc>
                <a:spcPct val="150000"/>
              </a:lnSpc>
            </a:pPr>
            <a:r>
              <a:rPr lang="en-US" sz="2400" b="1" dirty="0">
                <a:solidFill>
                  <a:schemeClr val="accent6"/>
                </a:solidFill>
                <a:latin typeface="Calibri" panose="020F0502020204030204" pitchFamily="34" charset="0"/>
                <a:ea typeface="Georgia"/>
                <a:cs typeface="Calibri" panose="020F0502020204030204" pitchFamily="34" charset="0"/>
                <a:sym typeface="Georgia"/>
              </a:rPr>
              <a:t>Target</a:t>
            </a:r>
            <a:r>
              <a:rPr lang="en-US" sz="2000" dirty="0">
                <a:latin typeface="Calibri" panose="020F0502020204030204" pitchFamily="34" charset="0"/>
                <a:ea typeface="Georgia"/>
                <a:cs typeface="Calibri" panose="020F0502020204030204" pitchFamily="34" charset="0"/>
                <a:sym typeface="Georgia"/>
              </a:rPr>
              <a:t>:</a:t>
            </a:r>
            <a:r>
              <a:rPr lang="en-US" sz="2000" dirty="0">
                <a:solidFill>
                  <a:schemeClr val="tx1"/>
                </a:solidFill>
                <a:latin typeface="Calibri" panose="020F0502020204030204" pitchFamily="34" charset="0"/>
                <a:ea typeface="Georgia"/>
                <a:cs typeface="Calibri" panose="020F0502020204030204" pitchFamily="34" charset="0"/>
                <a:sym typeface="Georgia"/>
              </a:rPr>
              <a:t> </a:t>
            </a:r>
            <a:r>
              <a:rPr lang="en-US" sz="1800" dirty="0">
                <a:solidFill>
                  <a:schemeClr val="tx1"/>
                </a:solidFill>
                <a:latin typeface="Calibri" panose="020F0502020204030204" pitchFamily="34" charset="0"/>
                <a:ea typeface="Georgia"/>
                <a:cs typeface="Calibri" panose="020F0502020204030204" pitchFamily="34" charset="0"/>
                <a:sym typeface="Georgia"/>
              </a:rPr>
              <a:t>Find a linear relationship between X and Y to predict Y from X</a:t>
            </a:r>
          </a:p>
          <a:p>
            <a:pPr lvl="0">
              <a:lnSpc>
                <a:spcPct val="150000"/>
              </a:lnSpc>
            </a:pPr>
            <a:r>
              <a:rPr lang="en-US" sz="2400" b="1" dirty="0">
                <a:solidFill>
                  <a:schemeClr val="accent6"/>
                </a:solidFill>
                <a:latin typeface="Calibri" panose="020F0502020204030204" pitchFamily="34" charset="0"/>
                <a:cs typeface="Calibri" panose="020F0502020204030204" pitchFamily="34" charset="0"/>
                <a:sym typeface="Georgia"/>
              </a:rPr>
              <a:t>Model</a:t>
            </a:r>
            <a:r>
              <a:rPr lang="en-US" sz="1800" dirty="0">
                <a:solidFill>
                  <a:schemeClr val="tx1"/>
                </a:solidFill>
                <a:latin typeface="Calibri" panose="020F0502020204030204" pitchFamily="34" charset="0"/>
                <a:ea typeface="Georgia"/>
                <a:cs typeface="Calibri" panose="020F0502020204030204" pitchFamily="34" charset="0"/>
                <a:sym typeface="Georgia"/>
              </a:rPr>
              <a:t>: </a:t>
            </a:r>
          </a:p>
          <a:p>
            <a:pPr lvl="0">
              <a:lnSpc>
                <a:spcPct val="150000"/>
              </a:lnSpc>
            </a:pPr>
            <a:endParaRPr lang="en-US" sz="1800" dirty="0">
              <a:solidFill>
                <a:schemeClr val="tx1"/>
              </a:solidFill>
              <a:latin typeface="Calibri" panose="020F0502020204030204" pitchFamily="34" charset="0"/>
              <a:ea typeface="Georgia"/>
              <a:cs typeface="Calibri" panose="020F0502020204030204" pitchFamily="34" charset="0"/>
              <a:sym typeface="Georgia"/>
            </a:endParaRPr>
          </a:p>
        </p:txBody>
      </p:sp>
      <p:sp>
        <p:nvSpPr>
          <p:cNvPr id="5" name="Google Shape;219;p40">
            <a:extLst>
              <a:ext uri="{FF2B5EF4-FFF2-40B4-BE49-F238E27FC236}">
                <a16:creationId xmlns:a16="http://schemas.microsoft.com/office/drawing/2014/main" id="{32E90DD6-3621-F141-AF5D-EAA4F1AFD84B}"/>
              </a:ext>
            </a:extLst>
          </p:cNvPr>
          <p:cNvSpPr txBox="1">
            <a:spLocks/>
          </p:cNvSpPr>
          <p:nvPr/>
        </p:nvSpPr>
        <p:spPr>
          <a:xfrm>
            <a:off x="306301" y="2788432"/>
            <a:ext cx="8837699" cy="1294500"/>
          </a:xfrm>
          <a:prstGeom prst="rect">
            <a:avLst/>
          </a:prstGeom>
        </p:spPr>
        <p:txBody>
          <a:bodyPr spcFirstLastPara="1" vert="horz" wrap="square" lIns="91425" tIns="91425" rIns="91425" bIns="91425" rtlCol="0" anchor="t" anchorCtr="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spcBef>
                <a:spcPts val="0"/>
              </a:spcBef>
              <a:buClrTx/>
            </a:pPr>
            <a:r>
              <a:rPr lang="en-US" dirty="0">
                <a:solidFill>
                  <a:srgbClr val="0070C0"/>
                </a:solidFill>
                <a:latin typeface="Calibri" panose="020F0502020204030204" pitchFamily="34" charset="0"/>
                <a:ea typeface="Consolas"/>
                <a:cs typeface="Calibri" panose="020F0502020204030204" pitchFamily="34" charset="0"/>
                <a:sym typeface="Consolas"/>
              </a:rPr>
              <a:t>Inference</a:t>
            </a:r>
            <a:r>
              <a:rPr lang="en-US" dirty="0">
                <a:latin typeface="Calibri" panose="020F0502020204030204" pitchFamily="34" charset="0"/>
                <a:ea typeface="Consolas"/>
                <a:cs typeface="Calibri" panose="020F0502020204030204" pitchFamily="34" charset="0"/>
                <a:sym typeface="Consolas"/>
              </a:rPr>
              <a:t>: </a:t>
            </a:r>
            <a:r>
              <a:rPr lang="en-US" dirty="0" err="1">
                <a:latin typeface="Calibri" panose="020F0502020204030204" pitchFamily="34" charset="0"/>
                <a:ea typeface="Consolas"/>
                <a:cs typeface="Calibri" panose="020F0502020204030204" pitchFamily="34" charset="0"/>
                <a:sym typeface="Consolas"/>
              </a:rPr>
              <a:t>Y_predicted</a:t>
            </a:r>
            <a:r>
              <a:rPr lang="en-US" dirty="0">
                <a:latin typeface="Calibri" panose="020F0502020204030204" pitchFamily="34" charset="0"/>
                <a:ea typeface="Consolas"/>
                <a:cs typeface="Calibri" panose="020F0502020204030204" pitchFamily="34" charset="0"/>
                <a:sym typeface="Consolas"/>
              </a:rPr>
              <a:t> = w * X + b</a:t>
            </a:r>
          </a:p>
          <a:p>
            <a:pPr>
              <a:spcBef>
                <a:spcPts val="1600"/>
              </a:spcBef>
              <a:spcAft>
                <a:spcPts val="1600"/>
              </a:spcAft>
              <a:buClrTx/>
            </a:pPr>
            <a:r>
              <a:rPr lang="en-US" dirty="0">
                <a:solidFill>
                  <a:srgbClr val="0070C0"/>
                </a:solidFill>
                <a:latin typeface="Calibri" panose="020F0502020204030204" pitchFamily="34" charset="0"/>
                <a:ea typeface="Consolas"/>
                <a:cs typeface="Calibri" panose="020F0502020204030204" pitchFamily="34" charset="0"/>
                <a:sym typeface="Consolas"/>
              </a:rPr>
              <a:t>Mean squared error</a:t>
            </a:r>
            <a:r>
              <a:rPr lang="en-US" dirty="0">
                <a:latin typeface="Calibri" panose="020F0502020204030204" pitchFamily="34" charset="0"/>
                <a:ea typeface="Consolas"/>
                <a:cs typeface="Calibri" panose="020F0502020204030204" pitchFamily="34" charset="0"/>
                <a:sym typeface="Consolas"/>
              </a:rPr>
              <a:t>: E[(y - </a:t>
            </a:r>
            <a:r>
              <a:rPr lang="en-US" dirty="0" err="1">
                <a:latin typeface="Calibri" panose="020F0502020204030204" pitchFamily="34" charset="0"/>
                <a:ea typeface="Consolas"/>
                <a:cs typeface="Calibri" panose="020F0502020204030204" pitchFamily="34" charset="0"/>
                <a:sym typeface="Consolas"/>
              </a:rPr>
              <a:t>y_predicted</a:t>
            </a:r>
            <a:r>
              <a:rPr lang="en-US" dirty="0">
                <a:latin typeface="Calibri" panose="020F0502020204030204" pitchFamily="34" charset="0"/>
                <a:ea typeface="Consolas"/>
                <a:cs typeface="Calibri" panose="020F0502020204030204" pitchFamily="34" charset="0"/>
                <a:sym typeface="Consolas"/>
              </a:rPr>
              <a:t>)</a:t>
            </a:r>
            <a:r>
              <a:rPr lang="en-US" baseline="30000" dirty="0">
                <a:latin typeface="Calibri" panose="020F0502020204030204" pitchFamily="34" charset="0"/>
                <a:ea typeface="Consolas"/>
                <a:cs typeface="Calibri" panose="020F0502020204030204" pitchFamily="34" charset="0"/>
                <a:sym typeface="Consolas"/>
              </a:rPr>
              <a:t>2</a:t>
            </a:r>
            <a:r>
              <a:rPr lang="en-US" dirty="0">
                <a:latin typeface="Calibri" panose="020F0502020204030204" pitchFamily="34" charset="0"/>
                <a:ea typeface="Consolas"/>
                <a:cs typeface="Calibri" panose="020F0502020204030204" pitchFamily="34" charset="0"/>
                <a:sym typeface="Consolas"/>
              </a:rPr>
              <a:t>]</a:t>
            </a:r>
          </a:p>
          <a:p>
            <a:pPr algn="l">
              <a:spcBef>
                <a:spcPts val="1600"/>
              </a:spcBef>
              <a:spcAft>
                <a:spcPts val="1600"/>
              </a:spcAft>
              <a:buClrTx/>
            </a:pPr>
            <a:endParaRPr lang="en-US" baseline="30000" dirty="0">
              <a:latin typeface="Calibri" panose="020F0502020204030204" pitchFamily="34" charset="0"/>
              <a:ea typeface="Consolas"/>
              <a:cs typeface="Calibri" panose="020F0502020204030204" pitchFamily="34" charset="0"/>
              <a:sym typeface="Consolas"/>
            </a:endParaRPr>
          </a:p>
        </p:txBody>
      </p:sp>
      <p:sp>
        <p:nvSpPr>
          <p:cNvPr id="3" name="TextBox 2">
            <a:extLst>
              <a:ext uri="{FF2B5EF4-FFF2-40B4-BE49-F238E27FC236}">
                <a16:creationId xmlns:a16="http://schemas.microsoft.com/office/drawing/2014/main" id="{81C3578D-C5B9-F644-9D64-39479ABBC7D5}"/>
              </a:ext>
            </a:extLst>
          </p:cNvPr>
          <p:cNvSpPr txBox="1"/>
          <p:nvPr/>
        </p:nvSpPr>
        <p:spPr>
          <a:xfrm>
            <a:off x="3048000" y="4561114"/>
            <a:ext cx="3440365"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Lets execute the program</a:t>
            </a:r>
          </a:p>
        </p:txBody>
      </p:sp>
    </p:spTree>
    <p:extLst>
      <p:ext uri="{BB962C8B-B14F-4D97-AF65-F5344CB8AC3E}">
        <p14:creationId xmlns:p14="http://schemas.microsoft.com/office/powerpoint/2010/main" val="43549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5"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a:spLocks noGrp="1"/>
          </p:cNvSpPr>
          <p:nvPr>
            <p:ph type="ctrTitle"/>
          </p:nvPr>
        </p:nvSpPr>
        <p:spPr>
          <a:xfrm>
            <a:off x="0" y="0"/>
            <a:ext cx="9098956" cy="689112"/>
          </a:xfrm>
          <a:prstGeom prst="rect">
            <a:avLst/>
          </a:prstGeom>
        </p:spPr>
        <p:txBody>
          <a:bodyPr spcFirstLastPara="1" vert="horz" wrap="square" lIns="91425" tIns="91425" rIns="91425" bIns="91425" rtlCol="0" anchor="t" anchorCtr="0">
            <a:noAutofit/>
          </a:bodyPr>
          <a:lstStyle/>
          <a:p>
            <a:pPr>
              <a:spcBef>
                <a:spcPts val="0"/>
              </a:spcBef>
              <a:buSzPts val="2800"/>
            </a:pPr>
            <a:r>
              <a:rPr lang="en" sz="3600" b="1" dirty="0">
                <a:solidFill>
                  <a:srgbClr val="C00000"/>
                </a:solidFill>
                <a:latin typeface="Calibri" panose="020F0502020204030204" pitchFamily="34" charset="0"/>
                <a:cs typeface="Calibri" panose="020F0502020204030204" pitchFamily="34" charset="0"/>
                <a:sym typeface="Georgia"/>
              </a:rPr>
              <a:t>Logistic Regression </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185" name="Google Shape;1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libri" panose="020F0502020204030204" pitchFamily="34" charset="0"/>
                <a:cs typeface="Calibri" panose="020F0502020204030204" pitchFamily="34" charset="0"/>
              </a:rPr>
              <a:t>34</a:t>
            </a:fld>
            <a:endParaRPr>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15AA6FB2-771B-0D42-88C5-C74915474A89}"/>
              </a:ext>
            </a:extLst>
          </p:cNvPr>
          <p:cNvSpPr/>
          <p:nvPr/>
        </p:nvSpPr>
        <p:spPr>
          <a:xfrm>
            <a:off x="223938" y="998965"/>
            <a:ext cx="8920062" cy="2126864"/>
          </a:xfrm>
          <a:prstGeom prst="rect">
            <a:avLst/>
          </a:prstGeom>
        </p:spPr>
        <p:txBody>
          <a:bodyPr wrap="square">
            <a:spAutoFit/>
          </a:bodyPr>
          <a:lstStyle/>
          <a:p>
            <a:pPr lvl="0">
              <a:lnSpc>
                <a:spcPct val="150000"/>
              </a:lnSpc>
            </a:pPr>
            <a:r>
              <a:rPr lang="en-US" sz="2400" b="1" dirty="0">
                <a:solidFill>
                  <a:schemeClr val="accent6"/>
                </a:solidFill>
                <a:latin typeface="Calibri" panose="020F0502020204030204" pitchFamily="34" charset="0"/>
                <a:ea typeface="Georgia"/>
                <a:cs typeface="Calibri" panose="020F0502020204030204" pitchFamily="34" charset="0"/>
                <a:sym typeface="Georgia"/>
              </a:rPr>
              <a:t>Dataset</a:t>
            </a:r>
            <a:r>
              <a:rPr lang="en-US" sz="2000" dirty="0">
                <a:latin typeface="Calibri" panose="020F0502020204030204" pitchFamily="34" charset="0"/>
                <a:ea typeface="Georgia"/>
                <a:cs typeface="Calibri" panose="020F0502020204030204" pitchFamily="34" charset="0"/>
                <a:sym typeface="Georgia"/>
              </a:rPr>
              <a:t> : </a:t>
            </a:r>
            <a:r>
              <a:rPr lang="en-US" sz="1800" dirty="0" err="1">
                <a:latin typeface="Calibri" panose="020F0502020204030204" pitchFamily="34" charset="0"/>
                <a:ea typeface="Georgia"/>
                <a:cs typeface="Calibri" panose="020F0502020204030204" pitchFamily="34" charset="0"/>
                <a:sym typeface="Georgia"/>
              </a:rPr>
              <a:t>Mnist</a:t>
            </a:r>
            <a:r>
              <a:rPr lang="en-US" sz="1800" dirty="0">
                <a:latin typeface="Calibri" panose="020F0502020204030204" pitchFamily="34" charset="0"/>
                <a:ea typeface="Georgia"/>
                <a:cs typeface="Calibri" panose="020F0502020204030204" pitchFamily="34" charset="0"/>
                <a:sym typeface="Georgia"/>
              </a:rPr>
              <a:t> Dataset</a:t>
            </a:r>
          </a:p>
          <a:p>
            <a:pPr lvl="0">
              <a:lnSpc>
                <a:spcPct val="150000"/>
              </a:lnSpc>
            </a:pPr>
            <a:r>
              <a:rPr lang="en-US" sz="2400" b="1" dirty="0">
                <a:solidFill>
                  <a:schemeClr val="accent6"/>
                </a:solidFill>
                <a:latin typeface="Calibri" panose="020F0502020204030204" pitchFamily="34" charset="0"/>
                <a:ea typeface="Georgia"/>
                <a:cs typeface="Calibri" panose="020F0502020204030204" pitchFamily="34" charset="0"/>
                <a:sym typeface="Georgia"/>
              </a:rPr>
              <a:t>Target</a:t>
            </a:r>
            <a:r>
              <a:rPr lang="en-US" sz="2000" dirty="0">
                <a:latin typeface="Calibri" panose="020F0502020204030204" pitchFamily="34" charset="0"/>
                <a:ea typeface="Georgia"/>
                <a:cs typeface="Calibri" panose="020F0502020204030204" pitchFamily="34" charset="0"/>
                <a:sym typeface="Georgia"/>
              </a:rPr>
              <a:t>:</a:t>
            </a:r>
            <a:r>
              <a:rPr lang="en-US" sz="2000" dirty="0">
                <a:solidFill>
                  <a:schemeClr val="tx1"/>
                </a:solidFill>
                <a:latin typeface="Calibri" panose="020F0502020204030204" pitchFamily="34" charset="0"/>
                <a:ea typeface="Georgia"/>
                <a:cs typeface="Calibri" panose="020F0502020204030204" pitchFamily="34" charset="0"/>
                <a:sym typeface="Georgia"/>
              </a:rPr>
              <a:t> </a:t>
            </a:r>
            <a:r>
              <a:rPr lang="en-US" sz="1800" dirty="0">
                <a:solidFill>
                  <a:schemeClr val="tx1"/>
                </a:solidFill>
                <a:latin typeface="Calibri" panose="020F0502020204030204" pitchFamily="34" charset="0"/>
                <a:ea typeface="Georgia"/>
                <a:cs typeface="Calibri" panose="020F0502020204030204" pitchFamily="34" charset="0"/>
                <a:sym typeface="Georgia"/>
              </a:rPr>
              <a:t>Recognize the digit in the image</a:t>
            </a:r>
          </a:p>
          <a:p>
            <a:pPr lvl="0">
              <a:lnSpc>
                <a:spcPct val="150000"/>
              </a:lnSpc>
            </a:pPr>
            <a:r>
              <a:rPr lang="en-US" sz="2400" b="1" dirty="0">
                <a:solidFill>
                  <a:schemeClr val="accent6"/>
                </a:solidFill>
                <a:latin typeface="Calibri" panose="020F0502020204030204" pitchFamily="34" charset="0"/>
                <a:cs typeface="Calibri" panose="020F0502020204030204" pitchFamily="34" charset="0"/>
                <a:sym typeface="Georgia"/>
              </a:rPr>
              <a:t>Model</a:t>
            </a:r>
            <a:r>
              <a:rPr lang="en-US" sz="1800" dirty="0">
                <a:solidFill>
                  <a:schemeClr val="tx1"/>
                </a:solidFill>
                <a:latin typeface="Calibri" panose="020F0502020204030204" pitchFamily="34" charset="0"/>
                <a:ea typeface="Georgia"/>
                <a:cs typeface="Calibri" panose="020F0502020204030204" pitchFamily="34" charset="0"/>
                <a:sym typeface="Georgia"/>
              </a:rPr>
              <a:t>: </a:t>
            </a:r>
          </a:p>
          <a:p>
            <a:pPr lvl="0">
              <a:lnSpc>
                <a:spcPct val="150000"/>
              </a:lnSpc>
            </a:pPr>
            <a:endParaRPr lang="en-US" sz="1800" dirty="0">
              <a:solidFill>
                <a:schemeClr val="tx1"/>
              </a:solidFill>
              <a:latin typeface="Calibri" panose="020F0502020204030204" pitchFamily="34" charset="0"/>
              <a:ea typeface="Georgia"/>
              <a:cs typeface="Calibri" panose="020F0502020204030204" pitchFamily="34" charset="0"/>
              <a:sym typeface="Georgia"/>
            </a:endParaRPr>
          </a:p>
        </p:txBody>
      </p:sp>
      <p:sp>
        <p:nvSpPr>
          <p:cNvPr id="5" name="Google Shape;219;p40">
            <a:extLst>
              <a:ext uri="{FF2B5EF4-FFF2-40B4-BE49-F238E27FC236}">
                <a16:creationId xmlns:a16="http://schemas.microsoft.com/office/drawing/2014/main" id="{32E90DD6-3621-F141-AF5D-EAA4F1AFD84B}"/>
              </a:ext>
            </a:extLst>
          </p:cNvPr>
          <p:cNvSpPr txBox="1">
            <a:spLocks/>
          </p:cNvSpPr>
          <p:nvPr/>
        </p:nvSpPr>
        <p:spPr>
          <a:xfrm>
            <a:off x="265119" y="2788432"/>
            <a:ext cx="8837699" cy="1294500"/>
          </a:xfrm>
          <a:prstGeom prst="rect">
            <a:avLst/>
          </a:prstGeom>
        </p:spPr>
        <p:txBody>
          <a:bodyPr spcFirstLastPara="1" vert="horz" wrap="square" lIns="91425" tIns="91425" rIns="91425" bIns="91425" rtlCol="0" anchor="t" anchorCtr="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spcBef>
                <a:spcPts val="0"/>
              </a:spcBef>
              <a:buClrTx/>
            </a:pPr>
            <a:r>
              <a:rPr lang="en-US" dirty="0">
                <a:solidFill>
                  <a:srgbClr val="0070C0"/>
                </a:solidFill>
                <a:latin typeface="Calibri" panose="020F0502020204030204" pitchFamily="34" charset="0"/>
                <a:ea typeface="Consolas"/>
                <a:cs typeface="Calibri" panose="020F0502020204030204" pitchFamily="34" charset="0"/>
                <a:sym typeface="Consolas"/>
              </a:rPr>
              <a:t>Inference</a:t>
            </a:r>
            <a:r>
              <a:rPr lang="en-US" dirty="0">
                <a:latin typeface="Calibri" panose="020F0502020204030204" pitchFamily="34" charset="0"/>
                <a:ea typeface="Consolas"/>
                <a:cs typeface="Calibri" panose="020F0502020204030204" pitchFamily="34" charset="0"/>
                <a:sym typeface="Consolas"/>
              </a:rPr>
              <a:t>: </a:t>
            </a:r>
            <a:r>
              <a:rPr lang="en" dirty="0" err="1">
                <a:latin typeface="Calibri" panose="020F0502020204030204" pitchFamily="34" charset="0"/>
                <a:ea typeface="Consolas"/>
                <a:cs typeface="Calibri" panose="020F0502020204030204" pitchFamily="34" charset="0"/>
                <a:sym typeface="Consolas"/>
              </a:rPr>
              <a:t>Y_predicted</a:t>
            </a:r>
            <a:r>
              <a:rPr lang="en" dirty="0">
                <a:latin typeface="Calibri" panose="020F0502020204030204" pitchFamily="34" charset="0"/>
                <a:ea typeface="Consolas"/>
                <a:cs typeface="Calibri" panose="020F0502020204030204" pitchFamily="34" charset="0"/>
                <a:sym typeface="Consolas"/>
              </a:rPr>
              <a:t> = </a:t>
            </a:r>
            <a:r>
              <a:rPr lang="en" dirty="0" err="1">
                <a:latin typeface="Calibri" panose="020F0502020204030204" pitchFamily="34" charset="0"/>
                <a:ea typeface="Consolas"/>
                <a:cs typeface="Calibri" panose="020F0502020204030204" pitchFamily="34" charset="0"/>
                <a:sym typeface="Consolas"/>
              </a:rPr>
              <a:t>softmax</a:t>
            </a:r>
            <a:r>
              <a:rPr lang="en" dirty="0">
                <a:latin typeface="Calibri" panose="020F0502020204030204" pitchFamily="34" charset="0"/>
                <a:ea typeface="Consolas"/>
                <a:cs typeface="Calibri" panose="020F0502020204030204" pitchFamily="34" charset="0"/>
                <a:sym typeface="Consolas"/>
              </a:rPr>
              <a:t>(X * w + b)</a:t>
            </a:r>
            <a:endParaRPr lang="en-US" dirty="0">
              <a:latin typeface="Calibri" panose="020F0502020204030204" pitchFamily="34" charset="0"/>
              <a:ea typeface="Consolas"/>
              <a:cs typeface="Calibri" panose="020F0502020204030204" pitchFamily="34" charset="0"/>
              <a:sym typeface="Consolas"/>
            </a:endParaRPr>
          </a:p>
          <a:p>
            <a:pPr>
              <a:spcBef>
                <a:spcPts val="1600"/>
              </a:spcBef>
              <a:spcAft>
                <a:spcPts val="1600"/>
              </a:spcAft>
              <a:buClrTx/>
            </a:pPr>
            <a:r>
              <a:rPr lang="en" dirty="0">
                <a:solidFill>
                  <a:srgbClr val="0070C0"/>
                </a:solidFill>
                <a:latin typeface="Calibri" panose="020F0502020204030204" pitchFamily="34" charset="0"/>
                <a:ea typeface="Consolas"/>
                <a:cs typeface="Calibri" panose="020F0502020204030204" pitchFamily="34" charset="0"/>
                <a:sym typeface="Consolas"/>
              </a:rPr>
              <a:t>Cross entropy loss </a:t>
            </a:r>
            <a:r>
              <a:rPr lang="en-US" dirty="0">
                <a:latin typeface="Calibri" panose="020F0502020204030204" pitchFamily="34" charset="0"/>
                <a:ea typeface="Consolas"/>
                <a:cs typeface="Calibri" panose="020F0502020204030204" pitchFamily="34" charset="0"/>
                <a:sym typeface="Consolas"/>
              </a:rPr>
              <a:t>:</a:t>
            </a:r>
            <a:r>
              <a:rPr lang="en" dirty="0">
                <a:solidFill>
                  <a:srgbClr val="FFFFFF"/>
                </a:solidFill>
                <a:latin typeface="Calibri" panose="020F0502020204030204" pitchFamily="34" charset="0"/>
                <a:ea typeface="Consolas"/>
                <a:cs typeface="Calibri" panose="020F0502020204030204" pitchFamily="34" charset="0"/>
                <a:sym typeface="Consolas"/>
              </a:rPr>
              <a:t> </a:t>
            </a:r>
            <a:r>
              <a:rPr lang="en" dirty="0">
                <a:latin typeface="Calibri" panose="020F0502020204030204" pitchFamily="34" charset="0"/>
                <a:ea typeface="Consolas"/>
                <a:cs typeface="Calibri" panose="020F0502020204030204" pitchFamily="34" charset="0"/>
                <a:sym typeface="Consolas"/>
              </a:rPr>
              <a:t>-log(</a:t>
            </a:r>
            <a:r>
              <a:rPr lang="en" dirty="0" err="1">
                <a:latin typeface="Calibri" panose="020F0502020204030204" pitchFamily="34" charset="0"/>
                <a:ea typeface="Consolas"/>
                <a:cs typeface="Calibri" panose="020F0502020204030204" pitchFamily="34" charset="0"/>
                <a:sym typeface="Consolas"/>
              </a:rPr>
              <a:t>Y_predicted</a:t>
            </a:r>
            <a:r>
              <a:rPr lang="en" dirty="0">
                <a:latin typeface="Calibri" panose="020F0502020204030204" pitchFamily="34" charset="0"/>
                <a:ea typeface="Consolas"/>
                <a:cs typeface="Calibri" panose="020F0502020204030204" pitchFamily="34" charset="0"/>
                <a:sym typeface="Consolas"/>
              </a:rPr>
              <a:t>)</a:t>
            </a:r>
            <a:endParaRPr lang="en-US" dirty="0">
              <a:latin typeface="Calibri" panose="020F0502020204030204" pitchFamily="34" charset="0"/>
              <a:ea typeface="Consolas"/>
              <a:cs typeface="Calibri" panose="020F0502020204030204" pitchFamily="34" charset="0"/>
              <a:sym typeface="Consolas"/>
            </a:endParaRPr>
          </a:p>
          <a:p>
            <a:pPr algn="l">
              <a:spcBef>
                <a:spcPts val="1600"/>
              </a:spcBef>
              <a:spcAft>
                <a:spcPts val="1600"/>
              </a:spcAft>
              <a:buClrTx/>
            </a:pPr>
            <a:endParaRPr lang="en-US" baseline="30000" dirty="0">
              <a:latin typeface="Calibri" panose="020F0502020204030204" pitchFamily="34" charset="0"/>
              <a:ea typeface="Consolas"/>
              <a:cs typeface="Calibri" panose="020F0502020204030204" pitchFamily="34" charset="0"/>
              <a:sym typeface="Consolas"/>
            </a:endParaRPr>
          </a:p>
        </p:txBody>
      </p:sp>
      <p:sp>
        <p:nvSpPr>
          <p:cNvPr id="6" name="TextBox 5">
            <a:extLst>
              <a:ext uri="{FF2B5EF4-FFF2-40B4-BE49-F238E27FC236}">
                <a16:creationId xmlns:a16="http://schemas.microsoft.com/office/drawing/2014/main" id="{FC308C74-89A2-7143-9501-36D2394B7C8E}"/>
              </a:ext>
            </a:extLst>
          </p:cNvPr>
          <p:cNvSpPr txBox="1"/>
          <p:nvPr/>
        </p:nvSpPr>
        <p:spPr>
          <a:xfrm>
            <a:off x="3048000" y="4561114"/>
            <a:ext cx="3440365"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Lets execute the program</a:t>
            </a:r>
          </a:p>
        </p:txBody>
      </p:sp>
    </p:spTree>
    <p:extLst>
      <p:ext uri="{BB962C8B-B14F-4D97-AF65-F5344CB8AC3E}">
        <p14:creationId xmlns:p14="http://schemas.microsoft.com/office/powerpoint/2010/main" val="236592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a:spLocks noGrp="1"/>
          </p:cNvSpPr>
          <p:nvPr>
            <p:ph type="ctrTitle"/>
          </p:nvPr>
        </p:nvSpPr>
        <p:spPr>
          <a:xfrm>
            <a:off x="0" y="0"/>
            <a:ext cx="9098956" cy="689112"/>
          </a:xfrm>
          <a:prstGeom prst="rect">
            <a:avLst/>
          </a:prstGeom>
        </p:spPr>
        <p:txBody>
          <a:bodyPr spcFirstLastPara="1" vert="horz" wrap="square" lIns="91425" tIns="91425" rIns="91425" bIns="91425" rtlCol="0" anchor="t" anchorCtr="0">
            <a:noAutofit/>
          </a:bodyPr>
          <a:lstStyle/>
          <a:p>
            <a:pPr>
              <a:spcBef>
                <a:spcPts val="0"/>
              </a:spcBef>
              <a:buSzPts val="2800"/>
            </a:pPr>
            <a:r>
              <a:rPr lang="en" sz="3600" b="1" dirty="0">
                <a:solidFill>
                  <a:srgbClr val="C00000"/>
                </a:solidFill>
                <a:latin typeface="Calibri" panose="020F0502020204030204" pitchFamily="34" charset="0"/>
                <a:cs typeface="Calibri" panose="020F0502020204030204" pitchFamily="34" charset="0"/>
                <a:sym typeface="Georgia"/>
              </a:rPr>
              <a:t>R</a:t>
            </a:r>
            <a:r>
              <a:rPr lang="en-US" sz="3600" b="1" dirty="0">
                <a:solidFill>
                  <a:srgbClr val="C00000"/>
                </a:solidFill>
                <a:latin typeface="Calibri" panose="020F0502020204030204" pitchFamily="34" charset="0"/>
                <a:cs typeface="Calibri" panose="020F0502020204030204" pitchFamily="34" charset="0"/>
                <a:sym typeface="Georgia"/>
              </a:rPr>
              <a:t>e</a:t>
            </a:r>
            <a:r>
              <a:rPr lang="en" sz="3600" b="1" dirty="0">
                <a:solidFill>
                  <a:srgbClr val="C00000"/>
                </a:solidFill>
                <a:latin typeface="Calibri" panose="020F0502020204030204" pitchFamily="34" charset="0"/>
                <a:cs typeface="Calibri" panose="020F0502020204030204" pitchFamily="34" charset="0"/>
                <a:sym typeface="Georgia"/>
              </a:rPr>
              <a:t>sources</a:t>
            </a:r>
            <a:endParaRPr sz="3600" b="1" dirty="0">
              <a:solidFill>
                <a:srgbClr val="C00000"/>
              </a:solidFill>
              <a:latin typeface="Calibri" panose="020F0502020204030204" pitchFamily="34" charset="0"/>
              <a:cs typeface="Calibri" panose="020F0502020204030204" pitchFamily="34" charset="0"/>
              <a:sym typeface="Georgia"/>
            </a:endParaRPr>
          </a:p>
        </p:txBody>
      </p:sp>
      <p:sp>
        <p:nvSpPr>
          <p:cNvPr id="185" name="Google Shape;1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libri" panose="020F0502020204030204" pitchFamily="34" charset="0"/>
                <a:cs typeface="Calibri" panose="020F0502020204030204" pitchFamily="34" charset="0"/>
              </a:rPr>
              <a:t>35</a:t>
            </a:fld>
            <a:endParaRPr>
              <a:latin typeface="Calibri" panose="020F0502020204030204" pitchFamily="34" charset="0"/>
              <a:cs typeface="Calibri" panose="020F0502020204030204" pitchFamily="34" charset="0"/>
            </a:endParaRPr>
          </a:p>
        </p:txBody>
      </p:sp>
      <p:sp>
        <p:nvSpPr>
          <p:cNvPr id="5" name="Google Shape;219;p40">
            <a:extLst>
              <a:ext uri="{FF2B5EF4-FFF2-40B4-BE49-F238E27FC236}">
                <a16:creationId xmlns:a16="http://schemas.microsoft.com/office/drawing/2014/main" id="{32E90DD6-3621-F141-AF5D-EAA4F1AFD84B}"/>
              </a:ext>
            </a:extLst>
          </p:cNvPr>
          <p:cNvSpPr txBox="1">
            <a:spLocks/>
          </p:cNvSpPr>
          <p:nvPr/>
        </p:nvSpPr>
        <p:spPr>
          <a:xfrm>
            <a:off x="306301" y="810797"/>
            <a:ext cx="8625992" cy="3977415"/>
          </a:xfrm>
          <a:prstGeom prst="rect">
            <a:avLst/>
          </a:prstGeom>
        </p:spPr>
        <p:txBody>
          <a:bodyPr spcFirstLastPara="1" vert="horz" wrap="square" lIns="91425" tIns="91425" rIns="91425" bIns="91425" rtlCol="0" anchor="t" anchorCtr="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spcBef>
                <a:spcPts val="1600"/>
              </a:spcBef>
              <a:spcAft>
                <a:spcPts val="1600"/>
              </a:spcAft>
              <a:buClrTx/>
            </a:pPr>
            <a:endParaRPr lang="en-US" baseline="30000" dirty="0">
              <a:latin typeface="Calibri" panose="020F0502020204030204" pitchFamily="34" charset="0"/>
              <a:ea typeface="Consolas"/>
              <a:cs typeface="Calibri" panose="020F0502020204030204" pitchFamily="34" charset="0"/>
              <a:sym typeface="Consolas"/>
            </a:endParaRPr>
          </a:p>
        </p:txBody>
      </p:sp>
      <p:sp>
        <p:nvSpPr>
          <p:cNvPr id="4" name="TextBox 3">
            <a:extLst>
              <a:ext uri="{FF2B5EF4-FFF2-40B4-BE49-F238E27FC236}">
                <a16:creationId xmlns:a16="http://schemas.microsoft.com/office/drawing/2014/main" id="{CA063C9B-851F-5A43-B2F4-A6EF278C32CF}"/>
              </a:ext>
            </a:extLst>
          </p:cNvPr>
          <p:cNvSpPr txBox="1"/>
          <p:nvPr/>
        </p:nvSpPr>
        <p:spPr>
          <a:xfrm>
            <a:off x="445940" y="810797"/>
            <a:ext cx="8612476"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b="1" dirty="0">
                <a:solidFill>
                  <a:srgbClr val="00B050"/>
                </a:solidFill>
                <a:latin typeface="Calibri" panose="020F0502020204030204" pitchFamily="34" charset="0"/>
                <a:cs typeface="Calibri" panose="020F0502020204030204" pitchFamily="34" charset="0"/>
              </a:rPr>
              <a:t>Get Started with TensorFlow</a:t>
            </a:r>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hlinkClick r:id="rId3"/>
              </a:rPr>
              <a:t>https://www.tensorflow.org/tutorials/</a:t>
            </a:r>
            <a:r>
              <a:rPr lang="en-US" sz="1800" dirty="0">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sz="1800" b="1" dirty="0">
                <a:solidFill>
                  <a:srgbClr val="00B050"/>
                </a:solidFill>
                <a:latin typeface="Calibri" panose="020F0502020204030204" pitchFamily="34" charset="0"/>
                <a:cs typeface="Calibri" panose="020F0502020204030204" pitchFamily="34" charset="0"/>
              </a:rPr>
              <a:t>Google </a:t>
            </a:r>
            <a:r>
              <a:rPr lang="en-US" sz="1800" b="1" dirty="0" err="1">
                <a:solidFill>
                  <a:srgbClr val="00B050"/>
                </a:solidFill>
                <a:latin typeface="Calibri" panose="020F0502020204030204" pitchFamily="34" charset="0"/>
                <a:cs typeface="Calibri" panose="020F0502020204030204" pitchFamily="34" charset="0"/>
              </a:rPr>
              <a:t>Colab</a:t>
            </a:r>
            <a:r>
              <a:rPr lang="en-US" sz="1800" dirty="0">
                <a:latin typeface="Calibri" panose="020F0502020204030204" pitchFamily="34" charset="0"/>
                <a:cs typeface="Calibri" panose="020F0502020204030204" pitchFamily="34" charset="0"/>
              </a:rPr>
              <a:t>: An easy way to learn and use TensorFlow</a:t>
            </a:r>
          </a:p>
          <a:p>
            <a:pPr>
              <a:lnSpc>
                <a:spcPct val="150000"/>
              </a:lnSpc>
            </a:pPr>
            <a:r>
              <a:rPr lang="en-US" sz="1800" dirty="0">
                <a:latin typeface="Calibri" panose="020F0502020204030204" pitchFamily="34" charset="0"/>
                <a:cs typeface="Calibri" panose="020F0502020204030204" pitchFamily="34" charset="0"/>
              </a:rPr>
              <a:t>      - hosted </a:t>
            </a:r>
            <a:r>
              <a:rPr lang="en-US" sz="1800" dirty="0" err="1">
                <a:latin typeface="Calibri" panose="020F0502020204030204" pitchFamily="34" charset="0"/>
                <a:cs typeface="Calibri" panose="020F0502020204030204" pitchFamily="34" charset="0"/>
              </a:rPr>
              <a:t>Jupyter</a:t>
            </a:r>
            <a:r>
              <a:rPr lang="en-US" sz="1800" dirty="0">
                <a:latin typeface="Calibri" panose="020F0502020204030204" pitchFamily="34" charset="0"/>
                <a:cs typeface="Calibri" panose="020F0502020204030204" pitchFamily="34" charset="0"/>
              </a:rPr>
              <a:t> notebook environment that is free to use and requires no setup</a:t>
            </a:r>
          </a:p>
          <a:p>
            <a:pPr marL="285750" indent="-285750">
              <a:lnSpc>
                <a:spcPct val="150000"/>
              </a:lnSpc>
              <a:buFont typeface="Arial" panose="020B0604020202020204" pitchFamily="34" charset="0"/>
              <a:buChar char="•"/>
            </a:pPr>
            <a:r>
              <a:rPr lang="en-US" sz="1800" b="1" dirty="0">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CS 20: Tensorflow for Deep Learning Research</a:t>
            </a:r>
            <a:r>
              <a:rPr lang="en-US" sz="1800" b="1" dirty="0">
                <a:solidFill>
                  <a:srgbClr val="00B050"/>
                </a:solidFill>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hlinkClick r:id="rId5"/>
              </a:rPr>
              <a:t>http://web.stanford.edu/class/cs20si/</a:t>
            </a:r>
            <a:r>
              <a:rPr lang="en-US" sz="1800" dirty="0">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sz="1800" b="1" dirty="0">
                <a:solidFill>
                  <a:srgbClr val="00B050"/>
                </a:solidFill>
                <a:latin typeface="Calibri" panose="020F0502020204030204" pitchFamily="34" charset="0"/>
                <a:cs typeface="Calibri" panose="020F0502020204030204" pitchFamily="34" charset="0"/>
              </a:rPr>
              <a:t>Model Zoo </a:t>
            </a:r>
            <a:r>
              <a:rPr lang="en-US" sz="1800" b="1" dirty="0" err="1">
                <a:solidFill>
                  <a:srgbClr val="00B050"/>
                </a:solidFill>
                <a:latin typeface="Calibri" panose="020F0502020204030204" pitchFamily="34" charset="0"/>
                <a:cs typeface="Calibri" panose="020F0502020204030204" pitchFamily="34" charset="0"/>
              </a:rPr>
              <a:t>Tensorflow</a:t>
            </a:r>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hlinkClick r:id="rId6"/>
              </a:rPr>
              <a:t>https://modelzoo.co/framework/tensorflow</a:t>
            </a:r>
            <a:r>
              <a:rPr lang="en-US" sz="1800" dirty="0">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sz="1800" b="1" dirty="0">
                <a:solidFill>
                  <a:srgbClr val="00B050"/>
                </a:solidFill>
                <a:latin typeface="Calibri" panose="020F0502020204030204" pitchFamily="34" charset="0"/>
                <a:cs typeface="Calibri" panose="020F0502020204030204" pitchFamily="34" charset="0"/>
              </a:rPr>
              <a:t>For mobile and web developer</a:t>
            </a:r>
          </a:p>
        </p:txBody>
      </p:sp>
      <p:pic>
        <p:nvPicPr>
          <p:cNvPr id="10" name="Picture 9">
            <a:extLst>
              <a:ext uri="{FF2B5EF4-FFF2-40B4-BE49-F238E27FC236}">
                <a16:creationId xmlns:a16="http://schemas.microsoft.com/office/drawing/2014/main" id="{54409309-752B-6C43-8058-9859BC282342}"/>
              </a:ext>
            </a:extLst>
          </p:cNvPr>
          <p:cNvPicPr>
            <a:picLocks noChangeAspect="1"/>
          </p:cNvPicPr>
          <p:nvPr/>
        </p:nvPicPr>
        <p:blipFill>
          <a:blip r:embed="rId7"/>
          <a:stretch>
            <a:fillRect/>
          </a:stretch>
        </p:blipFill>
        <p:spPr>
          <a:xfrm>
            <a:off x="2866869" y="3353160"/>
            <a:ext cx="3770617" cy="1705964"/>
          </a:xfrm>
          <a:prstGeom prst="rect">
            <a:avLst/>
          </a:prstGeom>
        </p:spPr>
      </p:pic>
    </p:spTree>
    <p:extLst>
      <p:ext uri="{BB962C8B-B14F-4D97-AF65-F5344CB8AC3E}">
        <p14:creationId xmlns:p14="http://schemas.microsoft.com/office/powerpoint/2010/main" val="265622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9635-3320-0247-BB31-A9575969286B}"/>
              </a:ext>
            </a:extLst>
          </p:cNvPr>
          <p:cNvSpPr>
            <a:spLocks noGrp="1"/>
          </p:cNvSpPr>
          <p:nvPr>
            <p:ph type="title"/>
          </p:nvPr>
        </p:nvSpPr>
        <p:spPr>
          <a:xfrm>
            <a:off x="0" y="0"/>
            <a:ext cx="9144000" cy="585576"/>
          </a:xfrm>
        </p:spPr>
        <p:txBody>
          <a:bodyPr>
            <a:normAutofit/>
          </a:bodyPr>
          <a:lstStyle/>
          <a:p>
            <a:pPr algn="ctr"/>
            <a:r>
              <a:rPr lang="en-US" sz="3600" b="1" dirty="0">
                <a:solidFill>
                  <a:srgbClr val="C00000"/>
                </a:solidFill>
                <a:latin typeface="Calibri" panose="020F0502020204030204" pitchFamily="34" charset="0"/>
                <a:cs typeface="Calibri" panose="020F0502020204030204" pitchFamily="34" charset="0"/>
              </a:rPr>
              <a:t>Questions</a:t>
            </a:r>
          </a:p>
        </p:txBody>
      </p:sp>
      <p:sp>
        <p:nvSpPr>
          <p:cNvPr id="3" name="Content Placeholder 2">
            <a:extLst>
              <a:ext uri="{FF2B5EF4-FFF2-40B4-BE49-F238E27FC236}">
                <a16:creationId xmlns:a16="http://schemas.microsoft.com/office/drawing/2014/main" id="{FE206A51-6E6F-BA4E-8E23-A36335D8146C}"/>
              </a:ext>
            </a:extLst>
          </p:cNvPr>
          <p:cNvSpPr>
            <a:spLocks noGrp="1"/>
          </p:cNvSpPr>
          <p:nvPr>
            <p:ph idx="1"/>
          </p:nvPr>
        </p:nvSpPr>
        <p:spPr/>
        <p:txBody>
          <a:bodyPr/>
          <a:lstStyle/>
          <a:p>
            <a:r>
              <a:rPr lang="en-US" dirty="0"/>
              <a:t>Email me: </a:t>
            </a:r>
            <a:r>
              <a:rPr lang="en-US" dirty="0">
                <a:hlinkClick r:id="rId2"/>
              </a:rPr>
              <a:t>kk3671@rit.edu</a:t>
            </a:r>
            <a:endParaRPr lang="en-US" dirty="0"/>
          </a:p>
          <a:p>
            <a:r>
              <a:rPr lang="en-US" dirty="0"/>
              <a:t>Visit me in my lab 74-1050</a:t>
            </a:r>
          </a:p>
          <a:p>
            <a:pPr marL="0" indent="0">
              <a:buNone/>
            </a:pPr>
            <a:r>
              <a:rPr lang="en-US" dirty="0"/>
              <a:t>					</a:t>
            </a:r>
          </a:p>
          <a:p>
            <a:pPr marL="0" indent="0" algn="ctr">
              <a:buNone/>
            </a:pPr>
            <a:r>
              <a:rPr lang="en-US" sz="3600" dirty="0"/>
              <a:t>Thanks</a:t>
            </a:r>
            <a:endParaRPr lang="en-US" dirty="0"/>
          </a:p>
        </p:txBody>
      </p:sp>
      <p:sp>
        <p:nvSpPr>
          <p:cNvPr id="4" name="Slide Number Placeholder 3">
            <a:extLst>
              <a:ext uri="{FF2B5EF4-FFF2-40B4-BE49-F238E27FC236}">
                <a16:creationId xmlns:a16="http://schemas.microsoft.com/office/drawing/2014/main" id="{39752553-1FC4-C647-9AAC-B31A45E28C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001652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753DF6-32D7-E848-868F-75854466F8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latin typeface="Calibri" panose="020F0502020204030204" pitchFamily="34" charset="0"/>
                <a:cs typeface="Calibri" panose="020F0502020204030204" pitchFamily="34" charset="0"/>
              </a:rPr>
              <a:t>4</a:t>
            </a:fld>
            <a:endParaRPr lang="en" dirty="0">
              <a:solidFill>
                <a:schemeClr val="tx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DC7FEC5-3F92-584A-A4BD-BB3D9FFB32D6}"/>
              </a:ext>
            </a:extLst>
          </p:cNvPr>
          <p:cNvPicPr>
            <a:picLocks noChangeAspect="1"/>
          </p:cNvPicPr>
          <p:nvPr/>
        </p:nvPicPr>
        <p:blipFill>
          <a:blip r:embed="rId2"/>
          <a:stretch>
            <a:fillRect/>
          </a:stretch>
        </p:blipFill>
        <p:spPr>
          <a:xfrm>
            <a:off x="0" y="854632"/>
            <a:ext cx="9144000" cy="4005385"/>
          </a:xfrm>
          <a:prstGeom prst="rect">
            <a:avLst/>
          </a:prstGeom>
        </p:spPr>
      </p:pic>
      <p:sp>
        <p:nvSpPr>
          <p:cNvPr id="7" name="Google Shape;113;p21">
            <a:extLst>
              <a:ext uri="{FF2B5EF4-FFF2-40B4-BE49-F238E27FC236}">
                <a16:creationId xmlns:a16="http://schemas.microsoft.com/office/drawing/2014/main" id="{0599638F-8A81-554D-8685-103A1DC0CBC1}"/>
              </a:ext>
            </a:extLst>
          </p:cNvPr>
          <p:cNvSpPr txBox="1">
            <a:spLocks noGrp="1"/>
          </p:cNvSpPr>
          <p:nvPr>
            <p:ph type="title"/>
          </p:nvPr>
        </p:nvSpPr>
        <p:spPr>
          <a:xfrm>
            <a:off x="0" y="0"/>
            <a:ext cx="9144000" cy="572700"/>
          </a:xfrm>
          <a:prstGeom prst="rect">
            <a:avLst/>
          </a:prstGeom>
        </p:spPr>
        <p:txBody>
          <a:bodyPr spcFirstLastPara="1" vert="horz" wrap="square" lIns="91425" tIns="91425" rIns="91425" bIns="91425" rtlCol="0" anchor="t" anchorCtr="0">
            <a:noAutofit/>
          </a:bodyPr>
          <a:lstStyle/>
          <a:p>
            <a:pPr algn="ctr"/>
            <a:r>
              <a:rPr lang="en" sz="3600" b="1" dirty="0">
                <a:solidFill>
                  <a:srgbClr val="C00000"/>
                </a:solidFill>
                <a:latin typeface="Calibri" panose="020F0502020204030204" pitchFamily="34" charset="0"/>
                <a:cs typeface="Calibri" panose="020F0502020204030204" pitchFamily="34" charset="0"/>
                <a:sym typeface="Georgia"/>
              </a:rPr>
              <a:t>The programming stack</a:t>
            </a:r>
            <a:endParaRPr sz="3600" b="1" dirty="0">
              <a:solidFill>
                <a:srgbClr val="C00000"/>
              </a:solidFill>
              <a:latin typeface="Calibri" panose="020F0502020204030204" pitchFamily="34" charset="0"/>
              <a:cs typeface="Calibri" panose="020F0502020204030204" pitchFamily="34" charset="0"/>
              <a:sym typeface="Georgia"/>
            </a:endParaRPr>
          </a:p>
        </p:txBody>
      </p:sp>
    </p:spTree>
    <p:extLst>
      <p:ext uri="{BB962C8B-B14F-4D97-AF65-F5344CB8AC3E}">
        <p14:creationId xmlns:p14="http://schemas.microsoft.com/office/powerpoint/2010/main" val="2031194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Georgia"/>
              <a:buChar char="●"/>
            </a:pPr>
            <a:r>
              <a:rPr lang="en" sz="2400" dirty="0">
                <a:latin typeface="Calibri" panose="020F0502020204030204" pitchFamily="34" charset="0"/>
                <a:ea typeface="Georgia"/>
                <a:cs typeface="Calibri" panose="020F0502020204030204" pitchFamily="34" charset="0"/>
                <a:sym typeface="Georgia"/>
              </a:rPr>
              <a:t>Understand TF’s computation graph approach</a:t>
            </a:r>
            <a:endParaRPr sz="2400" dirty="0">
              <a:latin typeface="Calibri" panose="020F0502020204030204" pitchFamily="34" charset="0"/>
              <a:ea typeface="Georgia"/>
              <a:cs typeface="Calibri" panose="020F0502020204030204" pitchFamily="34" charset="0"/>
              <a:sym typeface="Georgia"/>
            </a:endParaRPr>
          </a:p>
          <a:p>
            <a:pPr marL="457200" lvl="0" indent="-342900" algn="l" rtl="0">
              <a:lnSpc>
                <a:spcPct val="150000"/>
              </a:lnSpc>
              <a:spcBef>
                <a:spcPts val="0"/>
              </a:spcBef>
              <a:spcAft>
                <a:spcPts val="0"/>
              </a:spcAft>
              <a:buSzPts val="1800"/>
              <a:buFont typeface="Georgia"/>
              <a:buChar char="●"/>
            </a:pPr>
            <a:r>
              <a:rPr lang="en" sz="2400" dirty="0">
                <a:latin typeface="Calibri" panose="020F0502020204030204" pitchFamily="34" charset="0"/>
                <a:ea typeface="Georgia"/>
                <a:cs typeface="Calibri" panose="020F0502020204030204" pitchFamily="34" charset="0"/>
                <a:sym typeface="Georgia"/>
              </a:rPr>
              <a:t>Explore TF’s built-in functions and classes</a:t>
            </a:r>
            <a:endParaRPr sz="2400" dirty="0">
              <a:latin typeface="Calibri" panose="020F0502020204030204" pitchFamily="34" charset="0"/>
              <a:ea typeface="Georgia"/>
              <a:cs typeface="Calibri" panose="020F0502020204030204" pitchFamily="34" charset="0"/>
              <a:sym typeface="Georgia"/>
            </a:endParaRPr>
          </a:p>
          <a:p>
            <a:pPr marL="457200" lvl="0" indent="-342900" algn="l" rtl="0">
              <a:lnSpc>
                <a:spcPct val="150000"/>
              </a:lnSpc>
              <a:spcBef>
                <a:spcPts val="0"/>
              </a:spcBef>
              <a:spcAft>
                <a:spcPts val="0"/>
              </a:spcAft>
              <a:buSzPts val="1800"/>
              <a:buFont typeface="Georgia"/>
              <a:buChar char="●"/>
            </a:pPr>
            <a:r>
              <a:rPr lang="en" sz="2400" dirty="0">
                <a:latin typeface="Calibri" panose="020F0502020204030204" pitchFamily="34" charset="0"/>
                <a:ea typeface="Georgia"/>
                <a:cs typeface="Calibri" panose="020F0502020204030204" pitchFamily="34" charset="0"/>
                <a:sym typeface="Georgia"/>
              </a:rPr>
              <a:t>Learn how to build and structure models best suited for a deep learning project</a:t>
            </a:r>
            <a:endParaRPr sz="2400" dirty="0">
              <a:latin typeface="Calibri" panose="020F0502020204030204" pitchFamily="34" charset="0"/>
              <a:ea typeface="Georgia"/>
              <a:cs typeface="Calibri" panose="020F0502020204030204" pitchFamily="34" charset="0"/>
              <a:sym typeface="Georgia"/>
            </a:endParaRPr>
          </a:p>
        </p:txBody>
      </p:sp>
      <p:sp>
        <p:nvSpPr>
          <p:cNvPr id="180" name="Google Shape;180;p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5</a:t>
            </a:fld>
            <a:endParaRPr dirty="0">
              <a:solidFill>
                <a:schemeClr val="tx1"/>
              </a:solidFill>
              <a:latin typeface="Calibri" panose="020F0502020204030204" pitchFamily="34" charset="0"/>
              <a:cs typeface="Calibri" panose="020F0502020204030204" pitchFamily="34" charset="0"/>
            </a:endParaRPr>
          </a:p>
        </p:txBody>
      </p:sp>
      <p:sp>
        <p:nvSpPr>
          <p:cNvPr id="5" name="Google Shape;113;p21">
            <a:extLst>
              <a:ext uri="{FF2B5EF4-FFF2-40B4-BE49-F238E27FC236}">
                <a16:creationId xmlns:a16="http://schemas.microsoft.com/office/drawing/2014/main" id="{D37F2AEB-2C3B-E346-A590-32AE81AFFD0A}"/>
              </a:ext>
            </a:extLst>
          </p:cNvPr>
          <p:cNvSpPr txBox="1">
            <a:spLocks/>
          </p:cNvSpPr>
          <p:nvPr/>
        </p:nvSpPr>
        <p:spPr>
          <a:xfrm>
            <a:off x="0" y="0"/>
            <a:ext cx="9144000" cy="572700"/>
          </a:xfrm>
          <a:prstGeom prst="rect">
            <a:avLst/>
          </a:prstGeom>
        </p:spPr>
        <p:txBody>
          <a:bodyPr spcFirstLastPara="1" vert="horz" wrap="square" lIns="91425" tIns="91425" rIns="91425" bIns="91425" rtlCol="0" anchor="t" anchorCtr="0">
            <a:noAutofit/>
          </a:bodyPr>
          <a:lstStyle>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a:buSzPts val="2800"/>
              <a:buNone/>
            </a:lvl2pPr>
            <a:lvl3pPr>
              <a:buSzPts val="2800"/>
              <a:buNone/>
            </a:lvl3pPr>
            <a:lvl4pPr>
              <a:buSzPts val="2800"/>
              <a:buNone/>
            </a:lvl4pPr>
            <a:lvl5pPr>
              <a:buSzPts val="2800"/>
              <a:buNone/>
            </a:lvl5pPr>
            <a:lvl6pPr>
              <a:buSzPts val="2800"/>
              <a:buNone/>
            </a:lvl6pPr>
            <a:lvl7pPr>
              <a:buSzPts val="2800"/>
              <a:buNone/>
            </a:lvl7pPr>
            <a:lvl8pPr>
              <a:buSzPts val="2800"/>
              <a:buNone/>
            </a:lvl8pPr>
            <a:lvl9pPr>
              <a:buSzPts val="2800"/>
              <a:buNone/>
            </a:lvl9pPr>
          </a:lstStyle>
          <a:p>
            <a:r>
              <a:rPr lang="en-US" dirty="0">
                <a:sym typeface="Georgia"/>
              </a:rPr>
              <a:t>Goals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7"/>
          <p:cNvSpPr txBox="1">
            <a:spLocks noGrp="1"/>
          </p:cNvSpPr>
          <p:nvPr>
            <p:ph type="sldNum" sz="quarter" idx="12"/>
          </p:nvPr>
        </p:nvSpPr>
        <p:spPr>
          <a:xfrm>
            <a:off x="7086600" y="4823247"/>
            <a:ext cx="2057400" cy="27384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6</a:t>
            </a:fld>
            <a:endParaRPr dirty="0">
              <a:solidFill>
                <a:schemeClr val="tx1"/>
              </a:solidFill>
              <a:latin typeface="Calibri" panose="020F0502020204030204" pitchFamily="34" charset="0"/>
              <a:cs typeface="Calibri" panose="020F0502020204030204" pitchFamily="34" charset="0"/>
            </a:endParaRPr>
          </a:p>
        </p:txBody>
      </p:sp>
      <p:sp>
        <p:nvSpPr>
          <p:cNvPr id="7" name="Google Shape;113;p21">
            <a:extLst>
              <a:ext uri="{FF2B5EF4-FFF2-40B4-BE49-F238E27FC236}">
                <a16:creationId xmlns:a16="http://schemas.microsoft.com/office/drawing/2014/main" id="{E589C358-8FA9-5C40-925E-9234153049FE}"/>
              </a:ext>
            </a:extLst>
          </p:cNvPr>
          <p:cNvSpPr txBox="1">
            <a:spLocks/>
          </p:cNvSpPr>
          <p:nvPr/>
        </p:nvSpPr>
        <p:spPr>
          <a:xfrm>
            <a:off x="0" y="-1"/>
            <a:ext cx="9144000" cy="693683"/>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algn="ctr" defTabSz="685800" eaLnBrk="1" latinLnBrk="0" hangingPunct="1">
              <a:lnSpc>
                <a:spcPct val="90000"/>
              </a:lnSpc>
              <a:buSzPts val="2800"/>
              <a:buNone/>
              <a:defRPr sz="3600" b="1" kern="1200">
                <a:solidFill>
                  <a:srgbClr val="C00000"/>
                </a:solidFill>
                <a:latin typeface="Calibri" panose="020F0502020204030204" pitchFamily="34" charset="0"/>
                <a:ea typeface="+mj-ea"/>
                <a:cs typeface="Calibri" panose="020F0502020204030204" pitchFamily="34" charset="0"/>
              </a:defRPr>
            </a:lvl1pPr>
            <a:lvl2pPr>
              <a:buSzPts val="2800"/>
              <a:buNone/>
            </a:lvl2pPr>
            <a:lvl3pPr>
              <a:buSzPts val="2800"/>
              <a:buNone/>
            </a:lvl3pPr>
            <a:lvl4pPr>
              <a:buSzPts val="2800"/>
              <a:buNone/>
            </a:lvl4pPr>
            <a:lvl5pPr>
              <a:buSzPts val="2800"/>
              <a:buNone/>
            </a:lvl5pPr>
            <a:lvl6pPr>
              <a:buSzPts val="2800"/>
              <a:buNone/>
            </a:lvl6pPr>
            <a:lvl7pPr>
              <a:buSzPts val="2800"/>
              <a:buNone/>
            </a:lvl7pPr>
            <a:lvl8pPr>
              <a:buSzPts val="2800"/>
              <a:buNone/>
            </a:lvl8pPr>
            <a:lvl9pPr>
              <a:buSzPts val="2800"/>
              <a:buNone/>
            </a:lvl9pPr>
          </a:lstStyle>
          <a:p>
            <a:r>
              <a:rPr lang="en-US" dirty="0">
                <a:sym typeface="Georgia"/>
              </a:rPr>
              <a:t>Getting Started</a:t>
            </a:r>
          </a:p>
        </p:txBody>
      </p:sp>
      <p:pic>
        <p:nvPicPr>
          <p:cNvPr id="6" name="Picture 5">
            <a:extLst>
              <a:ext uri="{FF2B5EF4-FFF2-40B4-BE49-F238E27FC236}">
                <a16:creationId xmlns:a16="http://schemas.microsoft.com/office/drawing/2014/main" id="{541D1DE1-8118-2E40-9595-CC5B6A150287}"/>
              </a:ext>
            </a:extLst>
          </p:cNvPr>
          <p:cNvPicPr>
            <a:picLocks noChangeAspect="1"/>
          </p:cNvPicPr>
          <p:nvPr/>
        </p:nvPicPr>
        <p:blipFill>
          <a:blip r:embed="rId3"/>
          <a:stretch>
            <a:fillRect/>
          </a:stretch>
        </p:blipFill>
        <p:spPr>
          <a:xfrm>
            <a:off x="2254250" y="2393950"/>
            <a:ext cx="4635500" cy="35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7"/>
          <p:cNvSpPr txBox="1">
            <a:spLocks noGrp="1"/>
          </p:cNvSpPr>
          <p:nvPr>
            <p:ph type="sldNum" sz="quarter" idx="12"/>
          </p:nvPr>
        </p:nvSpPr>
        <p:spPr>
          <a:xfrm>
            <a:off x="7086600" y="4823247"/>
            <a:ext cx="2057400" cy="27384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7</a:t>
            </a:fld>
            <a:endParaRPr dirty="0">
              <a:solidFill>
                <a:schemeClr val="tx1"/>
              </a:solidFill>
              <a:latin typeface="Calibri" panose="020F0502020204030204" pitchFamily="34" charset="0"/>
              <a:cs typeface="Calibri" panose="020F0502020204030204" pitchFamily="34" charset="0"/>
            </a:endParaRPr>
          </a:p>
        </p:txBody>
      </p:sp>
      <p:sp>
        <p:nvSpPr>
          <p:cNvPr id="7" name="Google Shape;113;p21">
            <a:extLst>
              <a:ext uri="{FF2B5EF4-FFF2-40B4-BE49-F238E27FC236}">
                <a16:creationId xmlns:a16="http://schemas.microsoft.com/office/drawing/2014/main" id="{E589C358-8FA9-5C40-925E-9234153049FE}"/>
              </a:ext>
            </a:extLst>
          </p:cNvPr>
          <p:cNvSpPr txBox="1">
            <a:spLocks/>
          </p:cNvSpPr>
          <p:nvPr/>
        </p:nvSpPr>
        <p:spPr>
          <a:xfrm>
            <a:off x="0" y="-1"/>
            <a:ext cx="9144000" cy="693683"/>
          </a:xfrm>
          <a:prstGeom prst="rect">
            <a:avLst/>
          </a:prstGeom>
        </p:spPr>
        <p:txBody>
          <a:bodyPr spcFirstLastPara="1" vert="horz" wrap="square" lIns="91425" tIns="91425" rIns="91425" bIns="91425" rtlCol="0" anchor="t"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spcBef>
                <a:spcPts val="0"/>
              </a:spcBef>
              <a:buClrTx/>
              <a:buFontTx/>
            </a:pPr>
            <a:r>
              <a:rPr lang="en-US" sz="3600" b="1" dirty="0">
                <a:solidFill>
                  <a:srgbClr val="C00000"/>
                </a:solidFill>
                <a:latin typeface="Calibri" panose="020F0502020204030204" pitchFamily="34" charset="0"/>
                <a:cs typeface="Calibri" panose="020F0502020204030204" pitchFamily="34" charset="0"/>
                <a:sym typeface="Georgia"/>
              </a:rPr>
              <a:t>Tensor</a:t>
            </a:r>
          </a:p>
        </p:txBody>
      </p:sp>
      <p:sp>
        <p:nvSpPr>
          <p:cNvPr id="3" name="Rectangle 2">
            <a:extLst>
              <a:ext uri="{FF2B5EF4-FFF2-40B4-BE49-F238E27FC236}">
                <a16:creationId xmlns:a16="http://schemas.microsoft.com/office/drawing/2014/main" id="{59401A15-A33D-9845-872C-72856410DFC7}"/>
              </a:ext>
            </a:extLst>
          </p:cNvPr>
          <p:cNvSpPr/>
          <p:nvPr/>
        </p:nvSpPr>
        <p:spPr>
          <a:xfrm>
            <a:off x="0" y="693682"/>
            <a:ext cx="9144000" cy="3508653"/>
          </a:xfrm>
          <a:prstGeom prst="rect">
            <a:avLst/>
          </a:prstGeom>
        </p:spPr>
        <p:txBody>
          <a:bodyPr wrap="square">
            <a:spAutoFit/>
          </a:bodyPr>
          <a:lstStyle/>
          <a:p>
            <a:pPr marL="571500" indent="-571500">
              <a:spcAft>
                <a:spcPts val="1200"/>
              </a:spcAft>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Generalization of vectors and matrices to </a:t>
            </a:r>
            <a:r>
              <a:rPr lang="en-US" sz="2400" dirty="0">
                <a:solidFill>
                  <a:schemeClr val="accent6"/>
                </a:solidFill>
                <a:latin typeface="Calibri" panose="020F0502020204030204" pitchFamily="34" charset="0"/>
                <a:cs typeface="Calibri" panose="020F0502020204030204" pitchFamily="34" charset="0"/>
              </a:rPr>
              <a:t>higher dimensions</a:t>
            </a:r>
            <a:endParaRPr lang="en-US" sz="2400" dirty="0">
              <a:solidFill>
                <a:schemeClr val="tx1"/>
              </a:solidFill>
              <a:latin typeface="Calibri" panose="020F0502020204030204" pitchFamily="34" charset="0"/>
              <a:cs typeface="Calibri" panose="020F0502020204030204" pitchFamily="34" charset="0"/>
            </a:endParaRPr>
          </a:p>
          <a:p>
            <a:pPr marL="571500" indent="-571500">
              <a:spcAft>
                <a:spcPts val="1200"/>
              </a:spcAft>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TensorFlow represents tensors as </a:t>
            </a:r>
            <a:r>
              <a:rPr lang="en-US" sz="2400" dirty="0">
                <a:solidFill>
                  <a:schemeClr val="accent6"/>
                </a:solidFill>
                <a:latin typeface="Calibri" panose="020F0502020204030204" pitchFamily="34" charset="0"/>
                <a:cs typeface="Calibri" panose="020F0502020204030204" pitchFamily="34" charset="0"/>
              </a:rPr>
              <a:t>n-dimensional arrays of base datatypes</a:t>
            </a:r>
            <a:endParaRPr lang="en-US" sz="2400" dirty="0">
              <a:solidFill>
                <a:schemeClr val="tx1"/>
              </a:solidFill>
              <a:latin typeface="Calibri" panose="020F0502020204030204" pitchFamily="34" charset="0"/>
              <a:cs typeface="Calibri" panose="020F0502020204030204" pitchFamily="34" charset="0"/>
            </a:endParaRPr>
          </a:p>
          <a:p>
            <a:pPr marL="457200" lvl="2" indent="-4572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A </a:t>
            </a:r>
            <a:r>
              <a:rPr lang="en-US" sz="2400" dirty="0">
                <a:solidFill>
                  <a:schemeClr val="accent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tf.Tensor</a:t>
            </a:r>
            <a:r>
              <a:rPr lang="en-US" sz="2400" dirty="0">
                <a:solidFill>
                  <a:schemeClr val="tx1"/>
                </a:solidFill>
                <a:latin typeface="Calibri" panose="020F0502020204030204" pitchFamily="34" charset="0"/>
                <a:cs typeface="Calibri" panose="020F0502020204030204" pitchFamily="34" charset="0"/>
              </a:rPr>
              <a:t> has the following properties:</a:t>
            </a:r>
          </a:p>
          <a:p>
            <a:pPr lvl="8"/>
            <a:r>
              <a:rPr lang="en-US" sz="2400" dirty="0">
                <a:solidFill>
                  <a:schemeClr val="tx1"/>
                </a:solidFill>
                <a:latin typeface="Calibri" panose="020F0502020204030204" pitchFamily="34" charset="0"/>
                <a:cs typeface="Calibri" panose="020F0502020204030204" pitchFamily="34" charset="0"/>
              </a:rPr>
              <a:t>	- a data type (float32, int32, or string, for example)</a:t>
            </a:r>
          </a:p>
          <a:p>
            <a:pPr lvl="2">
              <a:spcAft>
                <a:spcPts val="1200"/>
              </a:spcAft>
            </a:pPr>
            <a:r>
              <a:rPr lang="en-US" sz="2400" dirty="0">
                <a:solidFill>
                  <a:schemeClr val="tx1"/>
                </a:solidFill>
                <a:latin typeface="Calibri" panose="020F0502020204030204" pitchFamily="34" charset="0"/>
                <a:cs typeface="Calibri" panose="020F0502020204030204" pitchFamily="34" charset="0"/>
              </a:rPr>
              <a:t>	- a shape</a:t>
            </a:r>
          </a:p>
          <a:p>
            <a:pPr marL="571500" indent="-5715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Special tensors: </a:t>
            </a:r>
          </a:p>
          <a:p>
            <a:r>
              <a:rPr lang="en-US" sz="2400" dirty="0">
                <a:solidFill>
                  <a:schemeClr val="tx1"/>
                </a:solidFill>
                <a:latin typeface="Calibri" panose="020F0502020204030204" pitchFamily="34" charset="0"/>
                <a:cs typeface="Calibri" panose="020F0502020204030204" pitchFamily="34" charset="0"/>
              </a:rPr>
              <a:t>	</a:t>
            </a:r>
            <a:r>
              <a:rPr lang="en-US" sz="2400" u="sng" dirty="0" err="1">
                <a:solidFill>
                  <a:schemeClr val="accent1"/>
                </a:solidFill>
                <a:latin typeface="Calibri" panose="020F0502020204030204" pitchFamily="34" charset="0"/>
                <a:cs typeface="Calibri" panose="020F0502020204030204" pitchFamily="34" charset="0"/>
              </a:rPr>
              <a:t>tf.Variable</a:t>
            </a:r>
            <a:r>
              <a:rPr lang="en-US" sz="2400" dirty="0">
                <a:solidFill>
                  <a:schemeClr val="tx1"/>
                </a:solidFill>
                <a:latin typeface="Calibri" panose="020F0502020204030204" pitchFamily="34" charset="0"/>
                <a:cs typeface="Calibri" panose="020F0502020204030204" pitchFamily="34" charset="0"/>
              </a:rPr>
              <a:t>, </a:t>
            </a:r>
            <a:r>
              <a:rPr lang="en-US" sz="2400" u="sng" dirty="0" err="1">
                <a:solidFill>
                  <a:schemeClr val="accent1"/>
                </a:solidFill>
                <a:latin typeface="Calibri" panose="020F0502020204030204" pitchFamily="34" charset="0"/>
                <a:cs typeface="Calibri" panose="020F0502020204030204" pitchFamily="34" charset="0"/>
              </a:rPr>
              <a:t>tf.constant</a:t>
            </a:r>
            <a:r>
              <a:rPr lang="en-US" sz="2400" dirty="0">
                <a:solidFill>
                  <a:schemeClr val="tx1"/>
                </a:solidFill>
                <a:latin typeface="Calibri" panose="020F0502020204030204" pitchFamily="34" charset="0"/>
                <a:cs typeface="Calibri" panose="020F0502020204030204" pitchFamily="34" charset="0"/>
              </a:rPr>
              <a:t>, </a:t>
            </a:r>
            <a:r>
              <a:rPr lang="en-US" sz="2400" u="sng" dirty="0" err="1">
                <a:solidFill>
                  <a:schemeClr val="accent1"/>
                </a:solidFill>
                <a:latin typeface="Calibri" panose="020F0502020204030204" pitchFamily="34" charset="0"/>
                <a:cs typeface="Calibri" panose="020F0502020204030204" pitchFamily="34" charset="0"/>
              </a:rPr>
              <a:t>tf.placeholder</a:t>
            </a:r>
            <a:r>
              <a:rPr lang="en-US" sz="2400" dirty="0">
                <a:solidFill>
                  <a:schemeClr val="tx1"/>
                </a:solidFill>
                <a:latin typeface="Calibri" panose="020F0502020204030204" pitchFamily="34" charset="0"/>
                <a:cs typeface="Calibri" panose="020F0502020204030204" pitchFamily="34" charset="0"/>
              </a:rPr>
              <a:t>, </a:t>
            </a:r>
            <a:r>
              <a:rPr lang="en-US" sz="2400" u="sng" dirty="0" err="1">
                <a:solidFill>
                  <a:schemeClr val="accent1"/>
                </a:solidFill>
                <a:latin typeface="Calibri" panose="020F0502020204030204" pitchFamily="34" charset="0"/>
                <a:cs typeface="Calibri" panose="020F0502020204030204" pitchFamily="34" charset="0"/>
              </a:rPr>
              <a:t>tf.SparseTensor</a:t>
            </a:r>
            <a:endParaRPr lang="en-US" sz="2400" u="sng"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667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7"/>
          <p:cNvSpPr txBox="1">
            <a:spLocks noGrp="1"/>
          </p:cNvSpPr>
          <p:nvPr>
            <p:ph type="sldNum" sz="quarter" idx="12"/>
          </p:nvPr>
        </p:nvSpPr>
        <p:spPr>
          <a:xfrm>
            <a:off x="7086600" y="4823247"/>
            <a:ext cx="2057400" cy="27384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tx1"/>
                </a:solidFill>
                <a:latin typeface="Calibri" panose="020F0502020204030204" pitchFamily="34" charset="0"/>
                <a:cs typeface="Calibri" panose="020F0502020204030204" pitchFamily="34" charset="0"/>
              </a:rPr>
              <a:t>8</a:t>
            </a:fld>
            <a:endParaRPr dirty="0">
              <a:solidFill>
                <a:schemeClr val="tx1"/>
              </a:solidFill>
              <a:latin typeface="Calibri" panose="020F0502020204030204" pitchFamily="34" charset="0"/>
              <a:cs typeface="Calibri" panose="020F0502020204030204" pitchFamily="34" charset="0"/>
            </a:endParaRPr>
          </a:p>
        </p:txBody>
      </p:sp>
      <p:sp>
        <p:nvSpPr>
          <p:cNvPr id="7" name="Google Shape;113;p21">
            <a:extLst>
              <a:ext uri="{FF2B5EF4-FFF2-40B4-BE49-F238E27FC236}">
                <a16:creationId xmlns:a16="http://schemas.microsoft.com/office/drawing/2014/main" id="{E589C358-8FA9-5C40-925E-9234153049FE}"/>
              </a:ext>
            </a:extLst>
          </p:cNvPr>
          <p:cNvSpPr txBox="1">
            <a:spLocks/>
          </p:cNvSpPr>
          <p:nvPr/>
        </p:nvSpPr>
        <p:spPr>
          <a:xfrm>
            <a:off x="0" y="-1"/>
            <a:ext cx="9144000" cy="693683"/>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algn="ctr" defTabSz="685800" eaLnBrk="1" latinLnBrk="0" hangingPunct="1">
              <a:lnSpc>
                <a:spcPct val="90000"/>
              </a:lnSpc>
              <a:buClrTx/>
              <a:buFontTx/>
              <a:buNone/>
              <a:defRPr sz="3600" b="1" kern="1200">
                <a:solidFill>
                  <a:srgbClr val="C00000"/>
                </a:solidFill>
                <a:latin typeface="Calibri" panose="020F0502020204030204" pitchFamily="34" charset="0"/>
                <a:ea typeface="+mj-ea"/>
                <a:cs typeface="Calibri" panose="020F0502020204030204" pitchFamily="34" charset="0"/>
              </a:defRPr>
            </a:lvl1pPr>
          </a:lstStyle>
          <a:p>
            <a:r>
              <a:rPr lang="en-US" dirty="0">
                <a:sym typeface="Georgia"/>
              </a:rPr>
              <a:t>Variables</a:t>
            </a:r>
          </a:p>
        </p:txBody>
      </p:sp>
      <p:sp>
        <p:nvSpPr>
          <p:cNvPr id="4" name="Rectangle 3">
            <a:extLst>
              <a:ext uri="{FF2B5EF4-FFF2-40B4-BE49-F238E27FC236}">
                <a16:creationId xmlns:a16="http://schemas.microsoft.com/office/drawing/2014/main" id="{C29E74C5-A02B-3448-BA42-FAD53AD5DCFC}"/>
              </a:ext>
            </a:extLst>
          </p:cNvPr>
          <p:cNvSpPr/>
          <p:nvPr/>
        </p:nvSpPr>
        <p:spPr>
          <a:xfrm>
            <a:off x="243238" y="729084"/>
            <a:ext cx="8828689" cy="3262432"/>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212121"/>
                </a:solidFill>
                <a:latin typeface="Calibri" panose="020F0502020204030204" pitchFamily="34" charset="0"/>
                <a:cs typeface="Calibri" panose="020F0502020204030204" pitchFamily="34" charset="0"/>
              </a:rPr>
              <a:t>the best way to </a:t>
            </a:r>
            <a:r>
              <a:rPr lang="en-US" sz="2400" dirty="0">
                <a:solidFill>
                  <a:srgbClr val="00B050"/>
                </a:solidFill>
                <a:latin typeface="Calibri" panose="020F0502020204030204" pitchFamily="34" charset="0"/>
                <a:cs typeface="Calibri" panose="020F0502020204030204" pitchFamily="34" charset="0"/>
              </a:rPr>
              <a:t>represent shared, persistent state</a:t>
            </a:r>
            <a:r>
              <a:rPr lang="en-US" sz="2400" dirty="0">
                <a:solidFill>
                  <a:srgbClr val="212121"/>
                </a:solidFill>
                <a:latin typeface="Calibri" panose="020F0502020204030204" pitchFamily="34" charset="0"/>
                <a:cs typeface="Calibri" panose="020F0502020204030204" pitchFamily="34" charset="0"/>
              </a:rPr>
              <a:t> manipulated by your program</a:t>
            </a:r>
          </a:p>
          <a:p>
            <a:pPr marL="285750" indent="-285750">
              <a:buFont typeface="Arial" panose="020B0604020202020204" pitchFamily="34" charset="0"/>
              <a:buChar char="•"/>
            </a:pPr>
            <a:r>
              <a:rPr lang="en-US" sz="2400" dirty="0">
                <a:solidFill>
                  <a:srgbClr val="212121"/>
                </a:solidFill>
                <a:latin typeface="Calibri" panose="020F0502020204030204" pitchFamily="34" charset="0"/>
                <a:cs typeface="Calibri" panose="020F0502020204030204" pitchFamily="34" charset="0"/>
              </a:rPr>
              <a:t>Variables are manipulated via the </a:t>
            </a:r>
            <a:r>
              <a:rPr lang="en-US" sz="2400" dirty="0">
                <a:solidFill>
                  <a:srgbClr val="0070C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tf.Variable</a:t>
            </a:r>
            <a:r>
              <a:rPr lang="en-US" sz="2400" dirty="0">
                <a:solidFill>
                  <a:srgbClr val="212121"/>
                </a:solidFill>
                <a:latin typeface="Calibri" panose="020F0502020204030204" pitchFamily="34" charset="0"/>
                <a:cs typeface="Calibri" panose="020F0502020204030204" pitchFamily="34" charset="0"/>
              </a:rPr>
              <a:t> class</a:t>
            </a:r>
          </a:p>
          <a:p>
            <a:pPr marL="285750" indent="-285750">
              <a:buFont typeface="Arial" panose="020B0604020202020204" pitchFamily="34" charset="0"/>
              <a:buChar char="•"/>
            </a:pPr>
            <a:r>
              <a:rPr lang="en-US" sz="2400" dirty="0">
                <a:solidFill>
                  <a:srgbClr val="212121"/>
                </a:solidFill>
                <a:latin typeface="Calibri" panose="020F0502020204030204" pitchFamily="34" charset="0"/>
                <a:cs typeface="Calibri" panose="020F0502020204030204" pitchFamily="34" charset="0"/>
              </a:rPr>
              <a:t>Variable is basically a </a:t>
            </a:r>
            <a:r>
              <a:rPr lang="en-US" sz="2400" dirty="0">
                <a:solidFill>
                  <a:srgbClr val="00B050"/>
                </a:solidFill>
                <a:latin typeface="Calibri" panose="020F0502020204030204" pitchFamily="34" charset="0"/>
                <a:cs typeface="Calibri" panose="020F0502020204030204" pitchFamily="34" charset="0"/>
              </a:rPr>
              <a:t>wrapper</a:t>
            </a:r>
            <a:r>
              <a:rPr lang="en-US" sz="2400" dirty="0">
                <a:solidFill>
                  <a:srgbClr val="212121"/>
                </a:solidFill>
                <a:latin typeface="Calibri" panose="020F0502020204030204" pitchFamily="34" charset="0"/>
                <a:cs typeface="Calibri" panose="020F0502020204030204" pitchFamily="34" charset="0"/>
              </a:rPr>
              <a:t> on tensor that maintains states across multiple calls to run</a:t>
            </a:r>
          </a:p>
          <a:p>
            <a:endParaRPr lang="en-US" sz="900" dirty="0">
              <a:solidFill>
                <a:srgbClr val="21212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rgbClr val="212121"/>
                </a:solidFill>
                <a:latin typeface="Calibri" panose="020F0502020204030204" pitchFamily="34" charset="0"/>
                <a:cs typeface="Calibri" panose="020F0502020204030204" pitchFamily="34" charset="0"/>
              </a:rPr>
              <a:t>Example:</a:t>
            </a:r>
          </a:p>
          <a:p>
            <a:pPr lvl="0"/>
            <a:endParaRPr lang="en-US" sz="2400" dirty="0">
              <a:solidFill>
                <a:schemeClr val="dk1"/>
              </a:solidFill>
              <a:latin typeface="Calibri" panose="020F0502020204030204" pitchFamily="34" charset="0"/>
              <a:ea typeface="Consolas"/>
              <a:cs typeface="Calibri" panose="020F0502020204030204" pitchFamily="34" charset="0"/>
              <a:sym typeface="Consolas"/>
            </a:endParaRPr>
          </a:p>
          <a:p>
            <a:pPr marL="285750" indent="-285750">
              <a:buFont typeface="Arial" panose="020B0604020202020204" pitchFamily="34" charset="0"/>
              <a:buChar char="•"/>
            </a:pPr>
            <a:endParaRPr lang="en-US" sz="2400" dirty="0">
              <a:solidFill>
                <a:srgbClr val="212121"/>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6682295-1FE4-9B4E-B4A2-8230B7C8F273}"/>
              </a:ext>
            </a:extLst>
          </p:cNvPr>
          <p:cNvPicPr>
            <a:picLocks noChangeAspect="1"/>
          </p:cNvPicPr>
          <p:nvPr/>
        </p:nvPicPr>
        <p:blipFill>
          <a:blip r:embed="rId4"/>
          <a:stretch>
            <a:fillRect/>
          </a:stretch>
        </p:blipFill>
        <p:spPr>
          <a:xfrm>
            <a:off x="881907" y="3206118"/>
            <a:ext cx="7551350" cy="1570796"/>
          </a:xfrm>
          <a:prstGeom prst="rect">
            <a:avLst/>
          </a:prstGeom>
        </p:spPr>
      </p:pic>
      <p:sp>
        <p:nvSpPr>
          <p:cNvPr id="3" name="5-Point Star 2">
            <a:extLst>
              <a:ext uri="{FF2B5EF4-FFF2-40B4-BE49-F238E27FC236}">
                <a16:creationId xmlns:a16="http://schemas.microsoft.com/office/drawing/2014/main" id="{FB7BC594-F635-6B48-A91F-433018E4B932}"/>
              </a:ext>
            </a:extLst>
          </p:cNvPr>
          <p:cNvSpPr/>
          <p:nvPr/>
        </p:nvSpPr>
        <p:spPr>
          <a:xfrm>
            <a:off x="313765" y="4222376"/>
            <a:ext cx="389964" cy="35858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78"/>
          <p:cNvSpPr txBox="1">
            <a:spLocks noGrp="1"/>
          </p:cNvSpPr>
          <p:nvPr>
            <p:ph type="body" idx="1"/>
          </p:nvPr>
        </p:nvSpPr>
        <p:spPr>
          <a:xfrm>
            <a:off x="311700" y="1152475"/>
            <a:ext cx="8520600" cy="3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Calibri" panose="020F0502020204030204" pitchFamily="34" charset="0"/>
                <a:ea typeface="Georgia"/>
                <a:cs typeface="Calibri" panose="020F0502020204030204" pitchFamily="34" charset="0"/>
                <a:sym typeface="Georgia"/>
              </a:rPr>
              <a:t>The easiest way is initializing </a:t>
            </a:r>
            <a:r>
              <a:rPr lang="en" sz="2400" b="1" dirty="0">
                <a:solidFill>
                  <a:srgbClr val="00B050"/>
                </a:solidFill>
                <a:latin typeface="Calibri" panose="020F0502020204030204" pitchFamily="34" charset="0"/>
                <a:ea typeface="Georgia"/>
                <a:cs typeface="Calibri" panose="020F0502020204030204" pitchFamily="34" charset="0"/>
                <a:sym typeface="Georgia"/>
              </a:rPr>
              <a:t>all variables at once</a:t>
            </a:r>
            <a:r>
              <a:rPr lang="en" sz="2400" dirty="0">
                <a:latin typeface="Calibri" panose="020F0502020204030204" pitchFamily="34" charset="0"/>
                <a:ea typeface="Georgia"/>
                <a:cs typeface="Calibri" panose="020F0502020204030204" pitchFamily="34" charset="0"/>
                <a:sym typeface="Georgia"/>
              </a:rPr>
              <a:t>:</a:t>
            </a:r>
            <a:endParaRPr sz="2400" dirty="0">
              <a:solidFill>
                <a:schemeClr val="dk1"/>
              </a:solidFill>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None/>
            </a:pPr>
            <a:endParaRPr lang="en-US" sz="2400" dirty="0">
              <a:solidFill>
                <a:schemeClr val="dk1"/>
              </a:solidFill>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None/>
            </a:pPr>
            <a:endParaRPr lang="en-US" sz="2400" dirty="0">
              <a:solidFill>
                <a:schemeClr val="dk1"/>
              </a:solidFill>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None/>
            </a:pPr>
            <a:endParaRPr sz="2400" dirty="0">
              <a:solidFill>
                <a:schemeClr val="dk1"/>
              </a:solidFill>
              <a:latin typeface="Calibri" panose="020F0502020204030204" pitchFamily="34" charset="0"/>
              <a:ea typeface="Georgia"/>
              <a:cs typeface="Calibri" panose="020F0502020204030204" pitchFamily="34" charset="0"/>
              <a:sym typeface="Georgia"/>
            </a:endParaRPr>
          </a:p>
          <a:p>
            <a:pPr marL="0" lvl="0" indent="0" algn="l" rtl="0">
              <a:spcBef>
                <a:spcPts val="0"/>
              </a:spcBef>
              <a:spcAft>
                <a:spcPts val="0"/>
              </a:spcAft>
              <a:buNone/>
            </a:pPr>
            <a:r>
              <a:rPr lang="en" sz="2400" dirty="0">
                <a:latin typeface="Calibri" panose="020F0502020204030204" pitchFamily="34" charset="0"/>
                <a:ea typeface="Georgia"/>
                <a:cs typeface="Calibri" panose="020F0502020204030204" pitchFamily="34" charset="0"/>
                <a:sym typeface="Georgia"/>
              </a:rPr>
              <a:t>Initialize </a:t>
            </a:r>
            <a:r>
              <a:rPr lang="en" sz="2400" b="1" dirty="0">
                <a:solidFill>
                  <a:srgbClr val="00B050"/>
                </a:solidFill>
                <a:latin typeface="Calibri" panose="020F0502020204030204" pitchFamily="34" charset="0"/>
                <a:ea typeface="Georgia"/>
                <a:cs typeface="Calibri" panose="020F0502020204030204" pitchFamily="34" charset="0"/>
                <a:sym typeface="Georgia"/>
              </a:rPr>
              <a:t>only a subset</a:t>
            </a:r>
            <a:r>
              <a:rPr lang="en" sz="2400" dirty="0">
                <a:latin typeface="Calibri" panose="020F0502020204030204" pitchFamily="34" charset="0"/>
                <a:ea typeface="Georgia"/>
                <a:cs typeface="Calibri" panose="020F0502020204030204" pitchFamily="34" charset="0"/>
                <a:sym typeface="Georgia"/>
              </a:rPr>
              <a:t> of variables:</a:t>
            </a:r>
            <a:endParaRPr sz="2400" dirty="0">
              <a:solidFill>
                <a:schemeClr val="dk1"/>
              </a:solidFill>
              <a:latin typeface="Calibri" panose="020F0502020204030204" pitchFamily="34" charset="0"/>
              <a:ea typeface="Consolas"/>
              <a:cs typeface="Calibri" panose="020F0502020204030204" pitchFamily="34" charset="0"/>
              <a:sym typeface="Consolas"/>
            </a:endParaRPr>
          </a:p>
          <a:p>
            <a:pPr marL="0" lvl="0" indent="0" algn="l" rtl="0">
              <a:spcBef>
                <a:spcPts val="0"/>
              </a:spcBef>
              <a:spcAft>
                <a:spcPts val="1600"/>
              </a:spcAft>
              <a:buNone/>
            </a:pPr>
            <a:endParaRPr sz="2400" dirty="0">
              <a:latin typeface="Calibri" panose="020F0502020204030204" pitchFamily="34" charset="0"/>
              <a:ea typeface="Georgia"/>
              <a:cs typeface="Calibri" panose="020F0502020204030204" pitchFamily="34" charset="0"/>
              <a:sym typeface="Georgia"/>
            </a:endParaRPr>
          </a:p>
        </p:txBody>
      </p:sp>
      <p:sp>
        <p:nvSpPr>
          <p:cNvPr id="497" name="Google Shape;497;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 name="Picture 5">
            <a:extLst>
              <a:ext uri="{FF2B5EF4-FFF2-40B4-BE49-F238E27FC236}">
                <a16:creationId xmlns:a16="http://schemas.microsoft.com/office/drawing/2014/main" id="{F3636C88-CB09-604B-8D7D-0E2600D2C883}"/>
              </a:ext>
            </a:extLst>
          </p:cNvPr>
          <p:cNvPicPr>
            <a:picLocks noChangeAspect="1"/>
          </p:cNvPicPr>
          <p:nvPr/>
        </p:nvPicPr>
        <p:blipFill>
          <a:blip r:embed="rId3"/>
          <a:stretch>
            <a:fillRect/>
          </a:stretch>
        </p:blipFill>
        <p:spPr>
          <a:xfrm>
            <a:off x="735199" y="1768117"/>
            <a:ext cx="4179137" cy="418913"/>
          </a:xfrm>
          <a:prstGeom prst="rect">
            <a:avLst/>
          </a:prstGeom>
        </p:spPr>
      </p:pic>
      <p:pic>
        <p:nvPicPr>
          <p:cNvPr id="3" name="Picture 2">
            <a:extLst>
              <a:ext uri="{FF2B5EF4-FFF2-40B4-BE49-F238E27FC236}">
                <a16:creationId xmlns:a16="http://schemas.microsoft.com/office/drawing/2014/main" id="{E2563088-ABCD-BD46-A712-28DB8D96F47F}"/>
              </a:ext>
            </a:extLst>
          </p:cNvPr>
          <p:cNvPicPr>
            <a:picLocks noChangeAspect="1"/>
          </p:cNvPicPr>
          <p:nvPr/>
        </p:nvPicPr>
        <p:blipFill>
          <a:blip r:embed="rId4"/>
          <a:stretch>
            <a:fillRect/>
          </a:stretch>
        </p:blipFill>
        <p:spPr>
          <a:xfrm>
            <a:off x="735199" y="3018194"/>
            <a:ext cx="4140938" cy="363539"/>
          </a:xfrm>
          <a:prstGeom prst="rect">
            <a:avLst/>
          </a:prstGeom>
        </p:spPr>
      </p:pic>
      <p:sp>
        <p:nvSpPr>
          <p:cNvPr id="11" name="Google Shape;487;p77">
            <a:extLst>
              <a:ext uri="{FF2B5EF4-FFF2-40B4-BE49-F238E27FC236}">
                <a16:creationId xmlns:a16="http://schemas.microsoft.com/office/drawing/2014/main" id="{D86538D2-A09D-A14C-956B-3D46FF9A460C}"/>
              </a:ext>
            </a:extLst>
          </p:cNvPr>
          <p:cNvSpPr txBox="1">
            <a:spLocks noGrp="1"/>
          </p:cNvSpPr>
          <p:nvPr>
            <p:ph type="title"/>
          </p:nvPr>
        </p:nvSpPr>
        <p:spPr>
          <a:xfrm>
            <a:off x="0" y="4268"/>
            <a:ext cx="9144000" cy="572700"/>
          </a:xfrm>
          <a:prstGeom prst="rect">
            <a:avLst/>
          </a:prstGeom>
        </p:spPr>
        <p:txBody>
          <a:bodyPr spcFirstLastPara="1" vert="horz" wrap="square" lIns="91425" tIns="91425" rIns="91425" bIns="91425" rtlCol="0" anchor="t" anchorCtr="0">
            <a:noAutofit/>
          </a:bodyPr>
          <a:lstStyle/>
          <a:p>
            <a:pPr algn="ctr"/>
            <a:r>
              <a:rPr lang="en" sz="3600" b="1" dirty="0">
                <a:solidFill>
                  <a:srgbClr val="C00000"/>
                </a:solidFill>
                <a:latin typeface="Calibri" panose="020F0502020204030204" pitchFamily="34" charset="0"/>
                <a:cs typeface="Calibri" panose="020F0502020204030204" pitchFamily="34" charset="0"/>
                <a:sym typeface="Georgia"/>
              </a:rPr>
              <a:t>Initialize your variables</a:t>
            </a:r>
            <a:endParaRPr sz="3600" b="1" dirty="0">
              <a:solidFill>
                <a:srgbClr val="C00000"/>
              </a:solidFill>
              <a:latin typeface="Calibri" panose="020F0502020204030204" pitchFamily="34" charset="0"/>
              <a:cs typeface="Calibri" panose="020F0502020204030204" pitchFamily="34" charset="0"/>
              <a:sym typeface="Georgia"/>
            </a:endParaRPr>
          </a:p>
        </p:txBody>
      </p:sp>
    </p:spTree>
    <p:extLst>
      <p:ext uri="{BB962C8B-B14F-4D97-AF65-F5344CB8AC3E}">
        <p14:creationId xmlns:p14="http://schemas.microsoft.com/office/powerpoint/2010/main" val="223228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1609</TotalTime>
  <Words>1131</Words>
  <Application>Microsoft Macintosh PowerPoint</Application>
  <PresentationFormat>On-screen Show (16:9)</PresentationFormat>
  <Paragraphs>194</Paragraphs>
  <Slides>36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Consolas</vt:lpstr>
      <vt:lpstr>Georgia</vt:lpstr>
      <vt:lpstr>Times New Roman</vt:lpstr>
      <vt:lpstr>Office Theme</vt:lpstr>
      <vt:lpstr>TensorFlow Tutorials</vt:lpstr>
      <vt:lpstr>What’s TensorFlow?</vt:lpstr>
      <vt:lpstr>Companies using TensorFlow</vt:lpstr>
      <vt:lpstr>The programming stack</vt:lpstr>
      <vt:lpstr>PowerPoint Presentation</vt:lpstr>
      <vt:lpstr>PowerPoint Presentation</vt:lpstr>
      <vt:lpstr>PowerPoint Presentation</vt:lpstr>
      <vt:lpstr>PowerPoint Presentation</vt:lpstr>
      <vt:lpstr>Initialize your variables</vt:lpstr>
      <vt:lpstr>Graphs and Sessions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Operations</vt:lpstr>
      <vt:lpstr>Arithmetic Ops</vt:lpstr>
      <vt:lpstr>TensorFlow Data Types</vt:lpstr>
      <vt:lpstr>Constants</vt:lpstr>
      <vt:lpstr>Randomly Generated Constants</vt:lpstr>
      <vt:lpstr>What’s wrong with constants?</vt:lpstr>
      <vt:lpstr>A quick reminder: A TF program often has 2 phases:  Assemble a graph  Use a session to execute operations in the graph </vt:lpstr>
      <vt:lpstr>Why placeholders?</vt:lpstr>
      <vt:lpstr>PowerPoint Presentation</vt:lpstr>
      <vt:lpstr>Placeholders: Example</vt:lpstr>
      <vt:lpstr>You can feed_dict any feedable tensor. Placeholder is just a way to indicate that something must be fed</vt:lpstr>
      <vt:lpstr>Feeding values to TF ops </vt:lpstr>
      <vt:lpstr>Extremely helpful for testing Feed in dummy values to test parts of a large graph</vt:lpstr>
      <vt:lpstr>Putting it together</vt:lpstr>
      <vt:lpstr>Optimizers</vt:lpstr>
      <vt:lpstr>Linear Regression </vt:lpstr>
      <vt:lpstr>Logistic Regression </vt:lpstr>
      <vt:lpstr>Resources</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dc:title>
  <cp:lastModifiedBy>Kishan K C</cp:lastModifiedBy>
  <cp:revision>384</cp:revision>
  <dcterms:modified xsi:type="dcterms:W3CDTF">2018-10-10T18:27:13Z</dcterms:modified>
</cp:coreProperties>
</file>